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693" r:id="rId4"/>
  </p:sldMasterIdLst>
  <p:notesMasterIdLst>
    <p:notesMasterId r:id="rId38"/>
  </p:notesMasterIdLst>
  <p:sldIdLst>
    <p:sldId id="561" r:id="rId5"/>
    <p:sldId id="873" r:id="rId6"/>
    <p:sldId id="874"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1" r:id="rId24"/>
    <p:sldId id="892" r:id="rId25"/>
    <p:sldId id="893" r:id="rId26"/>
    <p:sldId id="894" r:id="rId27"/>
    <p:sldId id="895" r:id="rId28"/>
    <p:sldId id="896" r:id="rId29"/>
    <p:sldId id="897" r:id="rId30"/>
    <p:sldId id="898" r:id="rId31"/>
    <p:sldId id="899" r:id="rId32"/>
    <p:sldId id="900" r:id="rId33"/>
    <p:sldId id="831" r:id="rId34"/>
    <p:sldId id="868" r:id="rId35"/>
    <p:sldId id="843" r:id="rId36"/>
    <p:sldId id="84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C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autoAdjust="0"/>
    <p:restoredTop sz="73568" autoAdjust="0"/>
  </p:normalViewPr>
  <p:slideViewPr>
    <p:cSldViewPr>
      <p:cViewPr varScale="1">
        <p:scale>
          <a:sx n="80" d="100"/>
          <a:sy n="80" d="100"/>
        </p:scale>
        <p:origin x="2392" y="192"/>
      </p:cViewPr>
      <p:guideLst>
        <p:guide orient="horz" pos="2160"/>
        <p:guide pos="2880"/>
      </p:guideLst>
    </p:cSldViewPr>
  </p:slideViewPr>
  <p:outlineViewPr>
    <p:cViewPr>
      <p:scale>
        <a:sx n="33" d="100"/>
        <a:sy n="33" d="100"/>
      </p:scale>
      <p:origin x="0" y="308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67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2216FE-1976-0A45-9E34-E20D0BFB73BF}" type="doc">
      <dgm:prSet loTypeId="urn:microsoft.com/office/officeart/2005/8/layout/cycle3" loCatId="" qsTypeId="urn:microsoft.com/office/officeart/2005/8/quickstyle/simple1" qsCatId="simple" csTypeId="urn:microsoft.com/office/officeart/2005/8/colors/colorful4" csCatId="colorful" phldr="1"/>
      <dgm:spPr/>
    </dgm:pt>
    <dgm:pt modelId="{B4F8CFB4-C907-8F4C-B499-2013BCA49968}">
      <dgm:prSet phldrT="[Text]"/>
      <dgm:spPr/>
      <dgm:t>
        <a:bodyPr/>
        <a:lstStyle/>
        <a:p>
          <a:r>
            <a:rPr lang="en-US" dirty="0" smtClean="0"/>
            <a:t>Domain</a:t>
          </a:r>
          <a:endParaRPr lang="en-US" dirty="0"/>
        </a:p>
      </dgm:t>
    </dgm:pt>
    <dgm:pt modelId="{1CDB11D0-EF64-FF4D-836D-91118F6C3863}" type="parTrans" cxnId="{429F2FA0-661B-2D44-93FE-D44F1ED4CE57}">
      <dgm:prSet/>
      <dgm:spPr/>
      <dgm:t>
        <a:bodyPr/>
        <a:lstStyle/>
        <a:p>
          <a:endParaRPr lang="en-US"/>
        </a:p>
      </dgm:t>
    </dgm:pt>
    <dgm:pt modelId="{A3314374-DA78-E045-AA04-892D6FE02761}" type="sibTrans" cxnId="{429F2FA0-661B-2D44-93FE-D44F1ED4CE57}">
      <dgm:prSet/>
      <dgm:spPr/>
      <dgm:t>
        <a:bodyPr/>
        <a:lstStyle/>
        <a:p>
          <a:endParaRPr lang="en-US"/>
        </a:p>
      </dgm:t>
    </dgm:pt>
    <dgm:pt modelId="{ECD72B23-FD61-2741-A3F1-F846F11E3B4F}">
      <dgm:prSet phldrT="[Text]"/>
      <dgm:spPr/>
      <dgm:t>
        <a:bodyPr/>
        <a:lstStyle/>
        <a:p>
          <a:r>
            <a:rPr lang="en-US" dirty="0" smtClean="0"/>
            <a:t>Technology</a:t>
          </a:r>
          <a:endParaRPr lang="en-US" dirty="0"/>
        </a:p>
      </dgm:t>
    </dgm:pt>
    <dgm:pt modelId="{8C11D8F0-A9FE-1541-BC0F-7C687BA86007}" type="parTrans" cxnId="{F2D36FD7-5E41-8D42-A0F4-C78D54923655}">
      <dgm:prSet/>
      <dgm:spPr/>
      <dgm:t>
        <a:bodyPr/>
        <a:lstStyle/>
        <a:p>
          <a:endParaRPr lang="en-US"/>
        </a:p>
      </dgm:t>
    </dgm:pt>
    <dgm:pt modelId="{B71FD476-EB25-AF44-B417-DD4453EEAA76}" type="sibTrans" cxnId="{F2D36FD7-5E41-8D42-A0F4-C78D54923655}">
      <dgm:prSet/>
      <dgm:spPr/>
      <dgm:t>
        <a:bodyPr/>
        <a:lstStyle/>
        <a:p>
          <a:endParaRPr lang="en-US"/>
        </a:p>
      </dgm:t>
    </dgm:pt>
    <dgm:pt modelId="{E2701B33-AD79-3F46-9AA0-5B2D33A62F0A}">
      <dgm:prSet phldrT="[Text]"/>
      <dgm:spPr/>
      <dgm:t>
        <a:bodyPr/>
        <a:lstStyle/>
        <a:p>
          <a:r>
            <a:rPr lang="en-US" dirty="0" smtClean="0"/>
            <a:t>Information</a:t>
          </a:r>
          <a:endParaRPr lang="en-US" dirty="0"/>
        </a:p>
      </dgm:t>
    </dgm:pt>
    <dgm:pt modelId="{BA5C94EA-DF01-D54D-B1DB-3E8C93CC04B8}" type="parTrans" cxnId="{F85A4FEE-5747-9345-A61D-5F7C197F8233}">
      <dgm:prSet/>
      <dgm:spPr/>
      <dgm:t>
        <a:bodyPr/>
        <a:lstStyle/>
        <a:p>
          <a:endParaRPr lang="en-US"/>
        </a:p>
      </dgm:t>
    </dgm:pt>
    <dgm:pt modelId="{32025BD9-09E6-C846-9E16-8727334A4A48}" type="sibTrans" cxnId="{F85A4FEE-5747-9345-A61D-5F7C197F8233}">
      <dgm:prSet/>
      <dgm:spPr/>
      <dgm:t>
        <a:bodyPr/>
        <a:lstStyle/>
        <a:p>
          <a:endParaRPr lang="en-US"/>
        </a:p>
      </dgm:t>
    </dgm:pt>
    <dgm:pt modelId="{FC702A38-E5F5-BB44-A589-D4377A91564C}">
      <dgm:prSet/>
      <dgm:spPr/>
      <dgm:t>
        <a:bodyPr/>
        <a:lstStyle/>
        <a:p>
          <a:r>
            <a:rPr lang="en-US" dirty="0" smtClean="0"/>
            <a:t>Data</a:t>
          </a:r>
          <a:endParaRPr lang="en-US" dirty="0"/>
        </a:p>
      </dgm:t>
    </dgm:pt>
    <dgm:pt modelId="{0A153A6B-1DD7-9140-88D3-FA9A3A742F07}" type="parTrans" cxnId="{47CE0C7C-746C-0C4D-9617-5930108C1673}">
      <dgm:prSet/>
      <dgm:spPr/>
      <dgm:t>
        <a:bodyPr/>
        <a:lstStyle/>
        <a:p>
          <a:endParaRPr lang="en-US"/>
        </a:p>
      </dgm:t>
    </dgm:pt>
    <dgm:pt modelId="{27D7808F-08FE-3147-8E23-4C478B512183}" type="sibTrans" cxnId="{47CE0C7C-746C-0C4D-9617-5930108C1673}">
      <dgm:prSet/>
      <dgm:spPr/>
      <dgm:t>
        <a:bodyPr/>
        <a:lstStyle/>
        <a:p>
          <a:endParaRPr lang="en-US"/>
        </a:p>
      </dgm:t>
    </dgm:pt>
    <dgm:pt modelId="{7F0ECB09-9C0A-A241-B68C-D5EFBC24E7F3}" type="pres">
      <dgm:prSet presAssocID="{EF2216FE-1976-0A45-9E34-E20D0BFB73BF}" presName="Name0" presStyleCnt="0">
        <dgm:presLayoutVars>
          <dgm:dir/>
          <dgm:resizeHandles val="exact"/>
        </dgm:presLayoutVars>
      </dgm:prSet>
      <dgm:spPr/>
    </dgm:pt>
    <dgm:pt modelId="{42E86F3B-5278-464B-B372-94F977B56A90}" type="pres">
      <dgm:prSet presAssocID="{EF2216FE-1976-0A45-9E34-E20D0BFB73BF}" presName="cycle" presStyleCnt="0"/>
      <dgm:spPr/>
    </dgm:pt>
    <dgm:pt modelId="{4E8E2AFB-E96A-6146-9E06-5BAB30BE8CF5}" type="pres">
      <dgm:prSet presAssocID="{B4F8CFB4-C907-8F4C-B499-2013BCA49968}" presName="nodeFirstNode" presStyleLbl="node1" presStyleIdx="0" presStyleCnt="4">
        <dgm:presLayoutVars>
          <dgm:bulletEnabled val="1"/>
        </dgm:presLayoutVars>
      </dgm:prSet>
      <dgm:spPr/>
      <dgm:t>
        <a:bodyPr/>
        <a:lstStyle/>
        <a:p>
          <a:endParaRPr lang="en-US"/>
        </a:p>
      </dgm:t>
    </dgm:pt>
    <dgm:pt modelId="{8FA4F666-8CD9-CB4A-A31C-62C0126D539F}" type="pres">
      <dgm:prSet presAssocID="{A3314374-DA78-E045-AA04-892D6FE02761}" presName="sibTransFirstNode" presStyleLbl="bgShp" presStyleIdx="0" presStyleCnt="1" custScaleX="236507" custLinFactNeighborX="7527" custLinFactNeighborY="7242"/>
      <dgm:spPr/>
      <dgm:t>
        <a:bodyPr/>
        <a:lstStyle/>
        <a:p>
          <a:endParaRPr lang="en-US"/>
        </a:p>
      </dgm:t>
    </dgm:pt>
    <dgm:pt modelId="{B0F5D2AF-2A19-CE48-A9EB-83F1F0246620}" type="pres">
      <dgm:prSet presAssocID="{FC702A38-E5F5-BB44-A589-D4377A91564C}" presName="nodeFollowingNodes" presStyleLbl="node1" presStyleIdx="1" presStyleCnt="4" custRadScaleRad="259142" custRadScaleInc="3877">
        <dgm:presLayoutVars>
          <dgm:bulletEnabled val="1"/>
        </dgm:presLayoutVars>
      </dgm:prSet>
      <dgm:spPr/>
      <dgm:t>
        <a:bodyPr/>
        <a:lstStyle/>
        <a:p>
          <a:endParaRPr lang="en-US"/>
        </a:p>
      </dgm:t>
    </dgm:pt>
    <dgm:pt modelId="{F6ED5419-9797-FB43-8B5B-5813A694327A}" type="pres">
      <dgm:prSet presAssocID="{ECD72B23-FD61-2741-A3F1-F846F11E3B4F}" presName="nodeFollowingNodes" presStyleLbl="node1" presStyleIdx="2" presStyleCnt="4" custRadScaleRad="102946" custRadScaleInc="-19041">
        <dgm:presLayoutVars>
          <dgm:bulletEnabled val="1"/>
        </dgm:presLayoutVars>
      </dgm:prSet>
      <dgm:spPr/>
      <dgm:t>
        <a:bodyPr/>
        <a:lstStyle/>
        <a:p>
          <a:endParaRPr lang="en-US"/>
        </a:p>
      </dgm:t>
    </dgm:pt>
    <dgm:pt modelId="{492E1C76-EC5A-4043-801F-0D4D2B80CD95}" type="pres">
      <dgm:prSet presAssocID="{E2701B33-AD79-3F46-9AA0-5B2D33A62F0A}" presName="nodeFollowingNodes" presStyleLbl="node1" presStyleIdx="3" presStyleCnt="4" custRadScaleRad="248362" custRadScaleInc="-10985">
        <dgm:presLayoutVars>
          <dgm:bulletEnabled val="1"/>
        </dgm:presLayoutVars>
      </dgm:prSet>
      <dgm:spPr/>
      <dgm:t>
        <a:bodyPr/>
        <a:lstStyle/>
        <a:p>
          <a:endParaRPr lang="en-US"/>
        </a:p>
      </dgm:t>
    </dgm:pt>
  </dgm:ptLst>
  <dgm:cxnLst>
    <dgm:cxn modelId="{429F2FA0-661B-2D44-93FE-D44F1ED4CE57}" srcId="{EF2216FE-1976-0A45-9E34-E20D0BFB73BF}" destId="{B4F8CFB4-C907-8F4C-B499-2013BCA49968}" srcOrd="0" destOrd="0" parTransId="{1CDB11D0-EF64-FF4D-836D-91118F6C3863}" sibTransId="{A3314374-DA78-E045-AA04-892D6FE02761}"/>
    <dgm:cxn modelId="{8CD8E8D3-35F9-EC4C-93D4-2D0D16294CFA}" type="presOf" srcId="{EF2216FE-1976-0A45-9E34-E20D0BFB73BF}" destId="{7F0ECB09-9C0A-A241-B68C-D5EFBC24E7F3}" srcOrd="0" destOrd="0" presId="urn:microsoft.com/office/officeart/2005/8/layout/cycle3"/>
    <dgm:cxn modelId="{F2D36FD7-5E41-8D42-A0F4-C78D54923655}" srcId="{EF2216FE-1976-0A45-9E34-E20D0BFB73BF}" destId="{ECD72B23-FD61-2741-A3F1-F846F11E3B4F}" srcOrd="2" destOrd="0" parTransId="{8C11D8F0-A9FE-1541-BC0F-7C687BA86007}" sibTransId="{B71FD476-EB25-AF44-B417-DD4453EEAA76}"/>
    <dgm:cxn modelId="{F85A4FEE-5747-9345-A61D-5F7C197F8233}" srcId="{EF2216FE-1976-0A45-9E34-E20D0BFB73BF}" destId="{E2701B33-AD79-3F46-9AA0-5B2D33A62F0A}" srcOrd="3" destOrd="0" parTransId="{BA5C94EA-DF01-D54D-B1DB-3E8C93CC04B8}" sibTransId="{32025BD9-09E6-C846-9E16-8727334A4A48}"/>
    <dgm:cxn modelId="{579B9870-A454-E54A-91CA-F1D5EB910F5B}" type="presOf" srcId="{A3314374-DA78-E045-AA04-892D6FE02761}" destId="{8FA4F666-8CD9-CB4A-A31C-62C0126D539F}" srcOrd="0" destOrd="0" presId="urn:microsoft.com/office/officeart/2005/8/layout/cycle3"/>
    <dgm:cxn modelId="{0A2CC3B3-B20B-C443-BED2-1F02B8C5D088}" type="presOf" srcId="{B4F8CFB4-C907-8F4C-B499-2013BCA49968}" destId="{4E8E2AFB-E96A-6146-9E06-5BAB30BE8CF5}" srcOrd="0" destOrd="0" presId="urn:microsoft.com/office/officeart/2005/8/layout/cycle3"/>
    <dgm:cxn modelId="{CA3C6B73-C8D1-234B-8B19-871357680FD5}" type="presOf" srcId="{ECD72B23-FD61-2741-A3F1-F846F11E3B4F}" destId="{F6ED5419-9797-FB43-8B5B-5813A694327A}" srcOrd="0" destOrd="0" presId="urn:microsoft.com/office/officeart/2005/8/layout/cycle3"/>
    <dgm:cxn modelId="{D6257E1B-8550-D44B-9BCD-6D46F7BA032E}" type="presOf" srcId="{E2701B33-AD79-3F46-9AA0-5B2D33A62F0A}" destId="{492E1C76-EC5A-4043-801F-0D4D2B80CD95}" srcOrd="0" destOrd="0" presId="urn:microsoft.com/office/officeart/2005/8/layout/cycle3"/>
    <dgm:cxn modelId="{47CE0C7C-746C-0C4D-9617-5930108C1673}" srcId="{EF2216FE-1976-0A45-9E34-E20D0BFB73BF}" destId="{FC702A38-E5F5-BB44-A589-D4377A91564C}" srcOrd="1" destOrd="0" parTransId="{0A153A6B-1DD7-9140-88D3-FA9A3A742F07}" sibTransId="{27D7808F-08FE-3147-8E23-4C478B512183}"/>
    <dgm:cxn modelId="{03E87E83-4FDC-7E48-8267-440BF3D871BA}" type="presOf" srcId="{FC702A38-E5F5-BB44-A589-D4377A91564C}" destId="{B0F5D2AF-2A19-CE48-A9EB-83F1F0246620}" srcOrd="0" destOrd="0" presId="urn:microsoft.com/office/officeart/2005/8/layout/cycle3"/>
    <dgm:cxn modelId="{21102FF4-385B-2D41-9D52-64EBCDC76708}" type="presParOf" srcId="{7F0ECB09-9C0A-A241-B68C-D5EFBC24E7F3}" destId="{42E86F3B-5278-464B-B372-94F977B56A90}" srcOrd="0" destOrd="0" presId="urn:microsoft.com/office/officeart/2005/8/layout/cycle3"/>
    <dgm:cxn modelId="{25CB99E9-6700-FE4C-B4CA-079C1086F535}" type="presParOf" srcId="{42E86F3B-5278-464B-B372-94F977B56A90}" destId="{4E8E2AFB-E96A-6146-9E06-5BAB30BE8CF5}" srcOrd="0" destOrd="0" presId="urn:microsoft.com/office/officeart/2005/8/layout/cycle3"/>
    <dgm:cxn modelId="{22E979AC-FBC8-2C4A-8502-802E628DB81A}" type="presParOf" srcId="{42E86F3B-5278-464B-B372-94F977B56A90}" destId="{8FA4F666-8CD9-CB4A-A31C-62C0126D539F}" srcOrd="1" destOrd="0" presId="urn:microsoft.com/office/officeart/2005/8/layout/cycle3"/>
    <dgm:cxn modelId="{3868F946-EF8E-E545-92E6-FB90EF134043}" type="presParOf" srcId="{42E86F3B-5278-464B-B372-94F977B56A90}" destId="{B0F5D2AF-2A19-CE48-A9EB-83F1F0246620}" srcOrd="2" destOrd="0" presId="urn:microsoft.com/office/officeart/2005/8/layout/cycle3"/>
    <dgm:cxn modelId="{CFDBFE54-24E5-C645-86E5-8CE0051CBB09}" type="presParOf" srcId="{42E86F3B-5278-464B-B372-94F977B56A90}" destId="{F6ED5419-9797-FB43-8B5B-5813A694327A}" srcOrd="3" destOrd="0" presId="urn:microsoft.com/office/officeart/2005/8/layout/cycle3"/>
    <dgm:cxn modelId="{CE485A06-9D2A-6B47-AA0F-BBE65BC52A6B}" type="presParOf" srcId="{42E86F3B-5278-464B-B372-94F977B56A90}" destId="{492E1C76-EC5A-4043-801F-0D4D2B80CD95}"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4F666-8CD9-CB4A-A31C-62C0126D539F}">
      <dsp:nvSpPr>
        <dsp:cNvPr id="0" name=""/>
        <dsp:cNvSpPr/>
      </dsp:nvSpPr>
      <dsp:spPr>
        <a:xfrm>
          <a:off x="405508" y="115645"/>
          <a:ext cx="5004044" cy="2115812"/>
        </a:xfrm>
        <a:prstGeom prst="circularArrow">
          <a:avLst>
            <a:gd name="adj1" fmla="val 4668"/>
            <a:gd name="adj2" fmla="val 272909"/>
            <a:gd name="adj3" fmla="val 13037664"/>
            <a:gd name="adj4" fmla="val 17891839"/>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E2AFB-E96A-6146-9E06-5BAB30BE8CF5}">
      <dsp:nvSpPr>
        <dsp:cNvPr id="0" name=""/>
        <dsp:cNvSpPr/>
      </dsp:nvSpPr>
      <dsp:spPr>
        <a:xfrm>
          <a:off x="2081334" y="191"/>
          <a:ext cx="1333879" cy="6669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Domain</a:t>
          </a:r>
          <a:endParaRPr lang="en-US" sz="1500" kern="1200" dirty="0"/>
        </a:p>
      </dsp:txBody>
      <dsp:txXfrm>
        <a:off x="2113891" y="32748"/>
        <a:ext cx="1268765" cy="601825"/>
      </dsp:txXfrm>
    </dsp:sp>
    <dsp:sp modelId="{B0F5D2AF-2A19-CE48-A9EB-83F1F0246620}">
      <dsp:nvSpPr>
        <dsp:cNvPr id="0" name=""/>
        <dsp:cNvSpPr/>
      </dsp:nvSpPr>
      <dsp:spPr>
        <a:xfrm>
          <a:off x="4047744" y="855787"/>
          <a:ext cx="1333879" cy="666939"/>
        </a:xfrm>
        <a:prstGeom prst="roundRect">
          <a:avLst/>
        </a:prstGeom>
        <a:solidFill>
          <a:schemeClr val="accent4">
            <a:hueOff val="-685719"/>
            <a:satOff val="-1897"/>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Data</a:t>
          </a:r>
          <a:endParaRPr lang="en-US" sz="1500" kern="1200" dirty="0"/>
        </a:p>
      </dsp:txBody>
      <dsp:txXfrm>
        <a:off x="4080301" y="888344"/>
        <a:ext cx="1268765" cy="601825"/>
      </dsp:txXfrm>
    </dsp:sp>
    <dsp:sp modelId="{F6ED5419-9797-FB43-8B5B-5813A694327A}">
      <dsp:nvSpPr>
        <dsp:cNvPr id="0" name=""/>
        <dsp:cNvSpPr/>
      </dsp:nvSpPr>
      <dsp:spPr>
        <a:xfrm>
          <a:off x="2266691" y="1519724"/>
          <a:ext cx="1333879" cy="666939"/>
        </a:xfrm>
        <a:prstGeom prst="roundRect">
          <a:avLst/>
        </a:prstGeom>
        <a:solidFill>
          <a:schemeClr val="accent4">
            <a:hueOff val="-1371439"/>
            <a:satOff val="-3793"/>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Technology</a:t>
          </a:r>
          <a:endParaRPr lang="en-US" sz="1500" kern="1200" dirty="0"/>
        </a:p>
      </dsp:txBody>
      <dsp:txXfrm>
        <a:off x="2299248" y="1552281"/>
        <a:ext cx="1268765" cy="601825"/>
      </dsp:txXfrm>
    </dsp:sp>
    <dsp:sp modelId="{492E1C76-EC5A-4043-801F-0D4D2B80CD95}">
      <dsp:nvSpPr>
        <dsp:cNvPr id="0" name=""/>
        <dsp:cNvSpPr/>
      </dsp:nvSpPr>
      <dsp:spPr>
        <a:xfrm>
          <a:off x="212434" y="1019545"/>
          <a:ext cx="1333879" cy="666939"/>
        </a:xfrm>
        <a:prstGeom prst="roundRect">
          <a:avLst/>
        </a:prstGeom>
        <a:solidFill>
          <a:schemeClr val="accent4">
            <a:hueOff val="-2057158"/>
            <a:satOff val="-5690"/>
            <a:lumOff val="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Information</a:t>
          </a:r>
          <a:endParaRPr lang="en-US" sz="1500" kern="1200" dirty="0"/>
        </a:p>
      </dsp:txBody>
      <dsp:txXfrm>
        <a:off x="244991" y="1052102"/>
        <a:ext cx="1268765" cy="6018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780138-94C8-46E1-B35E-F52D827E56E6}" type="datetimeFigureOut">
              <a:rPr lang="en-GB" smtClean="0"/>
              <a:pPr/>
              <a:t>28/08/2016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C39025-B118-40B8-88DE-0F50A7391D3E}" type="slidenum">
              <a:rPr lang="en-GB" smtClean="0"/>
              <a:pPr/>
              <a:t>‹#›</a:t>
            </a:fld>
            <a:endParaRPr lang="en-GB"/>
          </a:p>
        </p:txBody>
      </p:sp>
    </p:spTree>
    <p:extLst>
      <p:ext uri="{BB962C8B-B14F-4D97-AF65-F5344CB8AC3E}">
        <p14:creationId xmlns:p14="http://schemas.microsoft.com/office/powerpoint/2010/main" val="402599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u="none" dirty="0">
              <a:solidFill>
                <a:schemeClr val="tx1"/>
              </a:solidFill>
            </a:endParaRPr>
          </a:p>
        </p:txBody>
      </p:sp>
      <p:sp>
        <p:nvSpPr>
          <p:cNvPr id="4" name="Espace réservé du numéro de diapositive 3"/>
          <p:cNvSpPr>
            <a:spLocks noGrp="1"/>
          </p:cNvSpPr>
          <p:nvPr>
            <p:ph type="sldNum" idx="10"/>
          </p:nvPr>
        </p:nvSpPr>
        <p:spPr/>
        <p:txBody>
          <a:bodyPr/>
          <a:lstStyle/>
          <a:p>
            <a:pPr>
              <a:defRPr/>
            </a:pPr>
            <a:fld id="{F71D5FB0-5DBE-4458-8C53-F5CC11565EC6}" type="slidenum">
              <a:rPr lang="en-GB" smtClean="0"/>
              <a:pPr>
                <a:defRPr/>
              </a:pPr>
              <a:t>1</a:t>
            </a:fld>
            <a:endParaRPr lang="en-GB"/>
          </a:p>
        </p:txBody>
      </p:sp>
    </p:spTree>
    <p:extLst>
      <p:ext uri="{BB962C8B-B14F-4D97-AF65-F5344CB8AC3E}">
        <p14:creationId xmlns:p14="http://schemas.microsoft.com/office/powerpoint/2010/main" val="317949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277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60478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46099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481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54750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8915"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07365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technique for treatment assessment in GBM patient</a:t>
            </a: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09167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however not the only decision point as far as assessment is concerned,</a:t>
            </a:r>
            <a:r>
              <a:rPr lang="en-US" baseline="0" dirty="0" smtClean="0"/>
              <a:t> i.e. a tumor is assessed not only as PSP </a:t>
            </a:r>
            <a:r>
              <a:rPr lang="en-US" baseline="0" dirty="0" err="1" smtClean="0"/>
              <a:t>vs</a:t>
            </a:r>
            <a:r>
              <a:rPr lang="en-US" baseline="0" dirty="0" smtClean="0"/>
              <a:t> TP. It could also be rapidly improving…</a:t>
            </a: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4214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distributions of changes in ADC values from baseline to two time points, namely one month post-treatment and time of final diagnosis (approximately 3 months).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patients experiencing true progression reveal a downward shift reflecting decreased ADC values at the time of final diagnosis, relative to the first postoperative scan (Post-</a:t>
            </a:r>
            <a:r>
              <a:rPr lang="en-US" dirty="0" err="1" smtClean="0"/>
              <a:t>Tx</a:t>
            </a:r>
            <a:r>
              <a:rPr lang="en-US" dirty="0" smtClean="0"/>
              <a:t>) (see Figure 5, subject 1).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06B9403-01B0-0549-B5A0-C842C87DC30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155703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Image on left shows PET GTV on initial CT </a:t>
            </a:r>
            <a:r>
              <a:rPr lang="en-US" sz="1200" kern="1200" dirty="0" err="1" smtClean="0">
                <a:solidFill>
                  <a:schemeClr val="tx1"/>
                </a:solidFill>
                <a:latin typeface="+mn-lt"/>
                <a:ea typeface="+mn-ea"/>
                <a:cs typeface="+mn-cs"/>
              </a:rPr>
              <a:t>Sim</a:t>
            </a:r>
            <a:r>
              <a:rPr lang="en-US" sz="1200" kern="1200" dirty="0" smtClean="0">
                <a:solidFill>
                  <a:schemeClr val="tx1"/>
                </a:solidFill>
                <a:latin typeface="+mn-lt"/>
                <a:ea typeface="+mn-ea"/>
                <a:cs typeface="+mn-cs"/>
              </a:rPr>
              <a:t> using rigid or deformable image registration. Image on right is follow-up PET scan which shows a </a:t>
            </a:r>
            <a:r>
              <a:rPr lang="en-US" sz="1200" b="1" kern="1200" dirty="0" smtClean="0">
                <a:solidFill>
                  <a:schemeClr val="tx1"/>
                </a:solidFill>
                <a:latin typeface="+mn-lt"/>
                <a:ea typeface="+mn-ea"/>
                <a:cs typeface="+mn-cs"/>
              </a:rPr>
              <a:t>marginal recurrence due to use of rigid registration.</a:t>
            </a:r>
            <a:endParaRPr lang="en-US" dirty="0"/>
          </a:p>
        </p:txBody>
      </p:sp>
      <p:sp>
        <p:nvSpPr>
          <p:cNvPr id="4" name="Slide Number Placeholder 3"/>
          <p:cNvSpPr>
            <a:spLocks noGrp="1"/>
          </p:cNvSpPr>
          <p:nvPr>
            <p:ph type="sldNum" sz="quarter" idx="10"/>
          </p:nvPr>
        </p:nvSpPr>
        <p:spPr/>
        <p:txBody>
          <a:bodyPr/>
          <a:lstStyle/>
          <a:p>
            <a:fld id="{B98C4066-E49A-024A-8AFA-97EF3F8F848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5315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30</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31</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Domains</a:t>
            </a:r>
            <a:r>
              <a:rPr lang="en-US" baseline="0" dirty="0" smtClean="0"/>
              <a:t> produce data</a:t>
            </a:r>
          </a:p>
          <a:p>
            <a:r>
              <a:rPr lang="en-US" baseline="0" dirty="0" smtClean="0"/>
              <a:t>Technology provides new ways to examine and integrate data</a:t>
            </a:r>
          </a:p>
          <a:p>
            <a:r>
              <a:rPr lang="en-US" baseline="0" dirty="0" smtClean="0"/>
              <a:t>From this data, information is extracted</a:t>
            </a:r>
          </a:p>
          <a:p>
            <a:r>
              <a:rPr lang="en-US" baseline="0" dirty="0" smtClean="0"/>
              <a:t>This information allows you to ask questions, formulate hypothesis and subsequently impact the domain</a:t>
            </a:r>
          </a:p>
          <a:p>
            <a:endParaRPr lang="en-US" baseline="0" dirty="0" smtClean="0"/>
          </a:p>
          <a:p>
            <a:r>
              <a:rPr lang="en-US" baseline="0" dirty="0" smtClean="0"/>
              <a:t>Which will now produce a richer set of data</a:t>
            </a:r>
          </a:p>
          <a:p>
            <a:endParaRPr lang="en-US" baseline="0" dirty="0" smtClean="0"/>
          </a:p>
          <a:p>
            <a:r>
              <a:rPr lang="en-US" baseline="0" dirty="0" smtClean="0"/>
              <a:t>The goal is to enable science to do things it could not do before, ask questions that could not be asked</a:t>
            </a:r>
          </a:p>
          <a:p>
            <a:endParaRPr lang="en-US" baseline="0" dirty="0" smtClean="0"/>
          </a:p>
          <a:p>
            <a:r>
              <a:rPr lang="en-US" baseline="0" dirty="0" smtClean="0"/>
              <a:t>It is not just the technology</a:t>
            </a:r>
            <a:endParaRPr lang="en-US" dirty="0" smtClean="0"/>
          </a:p>
          <a:p>
            <a:endParaRPr lang="en-US" dirty="0"/>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06704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Gari</a:t>
            </a:r>
            <a:endParaRPr lang="en-GB" dirty="0"/>
          </a:p>
        </p:txBody>
      </p:sp>
      <p:sp>
        <p:nvSpPr>
          <p:cNvPr id="4" name="Slide Number Placeholder 3"/>
          <p:cNvSpPr>
            <a:spLocks noGrp="1"/>
          </p:cNvSpPr>
          <p:nvPr>
            <p:ph type="sldNum" sz="quarter" idx="10"/>
          </p:nvPr>
        </p:nvSpPr>
        <p:spPr/>
        <p:txBody>
          <a:bodyPr/>
          <a:lstStyle/>
          <a:p>
            <a:fld id="{55C39025-B118-40B8-88DE-0F50A7391D3E}" type="slidenum">
              <a:rPr lang="en-GB" smtClean="0"/>
              <a:pPr/>
              <a:t>33</a:t>
            </a:fld>
            <a:endParaRPr lang="en-GB"/>
          </a:p>
        </p:txBody>
      </p:sp>
    </p:spTree>
    <p:extLst>
      <p:ext uri="{BB962C8B-B14F-4D97-AF65-F5344CB8AC3E}">
        <p14:creationId xmlns:p14="http://schemas.microsoft.com/office/powerpoint/2010/main" val="48763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where information visualization comes in.</a:t>
            </a:r>
          </a:p>
          <a:p>
            <a:endParaRPr lang="en-US" dirty="0" smtClean="0"/>
          </a:p>
          <a:p>
            <a:r>
              <a:rPr lang="en-US" dirty="0" smtClean="0"/>
              <a:t>Some of you might know this but one of the earliest instances</a:t>
            </a:r>
            <a:r>
              <a:rPr lang="en-US" baseline="0" dirty="0" smtClean="0"/>
              <a:t> of using information visualization was during the Cholera epidemic of 1854.</a:t>
            </a:r>
          </a:p>
          <a:p>
            <a:endParaRPr lang="en-US" baseline="0" dirty="0" smtClean="0"/>
          </a:p>
          <a:p>
            <a:r>
              <a:rPr lang="en-US" baseline="0" dirty="0" smtClean="0"/>
              <a:t>Foul air was suspected to be the main culprit.</a:t>
            </a:r>
          </a:p>
          <a:p>
            <a:endParaRPr lang="en-US" baseline="0" dirty="0" smtClean="0"/>
          </a:p>
          <a:p>
            <a:r>
              <a:rPr lang="en-US" baseline="0" dirty="0" smtClean="0"/>
              <a:t>However an anesthesiologist, by the name of John Snow, suspected that water might be behind the outbreak.</a:t>
            </a:r>
          </a:p>
          <a:p>
            <a:r>
              <a:rPr lang="en-US" baseline="0" dirty="0" smtClean="0"/>
              <a:t>SO he plotted a map of places where there were outbreaks and </a:t>
            </a:r>
            <a:r>
              <a:rPr lang="en-US" baseline="0" dirty="0" err="1" smtClean="0"/>
              <a:t>overlayed</a:t>
            </a:r>
            <a:r>
              <a:rPr lang="en-US" baseline="0" dirty="0" smtClean="0"/>
              <a:t> maps of water pumps.</a:t>
            </a:r>
          </a:p>
          <a:p>
            <a:endParaRPr lang="en-US" baseline="0" dirty="0" smtClean="0"/>
          </a:p>
          <a:p>
            <a:r>
              <a:rPr lang="en-US" baseline="0" dirty="0" smtClean="0"/>
              <a:t>Turns out he was right. City officials removed pump handles and the outbreak started to subside.</a:t>
            </a:r>
          </a:p>
          <a:p>
            <a:endParaRPr lang="en-US" baseline="0" dirty="0" smtClean="0"/>
          </a:p>
          <a:p>
            <a:r>
              <a:rPr lang="en-US" baseline="0" dirty="0" smtClean="0"/>
              <a:t>So while, my description is bit of an oversimplification — the central message is not. Informatics can be a powerful tool that allows us to explore data and extract Information</a:t>
            </a:r>
            <a:endParaRPr lang="en-US" dirty="0"/>
          </a:p>
        </p:txBody>
      </p:sp>
      <p:sp>
        <p:nvSpPr>
          <p:cNvPr id="4" name="Slide Number Placeholder 3"/>
          <p:cNvSpPr>
            <a:spLocks noGrp="1"/>
          </p:cNvSpPr>
          <p:nvPr>
            <p:ph type="sldNum" sz="quarter" idx="10"/>
          </p:nvPr>
        </p:nvSpPr>
        <p:spPr/>
        <p:txBody>
          <a:bodyPr/>
          <a:lstStyle/>
          <a:p>
            <a:fld id="{DB028541-3D42-4B54-A354-8613FBA969C1}"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368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metaphoric “person” depicted in the theorem can be a clinician, a scientist, a student, a patient or an administrator.</a:t>
            </a:r>
          </a:p>
          <a:p>
            <a:r>
              <a:rPr lang="en-US" sz="1200" kern="1200" dirty="0" smtClean="0">
                <a:solidFill>
                  <a:schemeClr val="tx1"/>
                </a:solidFill>
                <a:latin typeface="+mn-lt"/>
                <a:ea typeface="+mn-ea"/>
                <a:cs typeface="+mn-cs"/>
              </a:rPr>
              <a:t>The “person” can also be a team or group, or even an organization.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“information resource” is any mechanism capable of providing information or knowledge or advice to support the person's completion of a task. Information resources are usually, but do not have to be, computer-based</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USABILITY</a:t>
            </a:r>
            <a:r>
              <a:rPr lang="en-US" sz="1200" b="1" kern="1200" baseline="0" dirty="0" smtClean="0">
                <a:solidFill>
                  <a:schemeClr val="tx1"/>
                </a:solidFill>
                <a:latin typeface="+mn-lt"/>
                <a:ea typeface="+mn-ea"/>
                <a:cs typeface="+mn-cs"/>
              </a:rPr>
              <a:t> MATTERS</a:t>
            </a:r>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9569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Medinet</a:t>
            </a:r>
            <a:r>
              <a:rPr lang="en-US" dirty="0" smtClean="0"/>
              <a:t>: A GE Subsidiary that had a very ambitious goal</a:t>
            </a:r>
            <a:r>
              <a:rPr lang="en-US" baseline="0" dirty="0" smtClean="0"/>
              <a:t> of a time sharing system, a total HIS, new language, global file system. </a:t>
            </a:r>
            <a:endParaRPr lang="en-US" dirty="0"/>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6985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993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buAutoNum type="arabicPeriod"/>
            </a:pPr>
            <a:r>
              <a:rPr lang="en-US" dirty="0" smtClean="0">
                <a:latin typeface="Calibri" charset="0"/>
              </a:rPr>
              <a:t>Application of tools from the informatics toolbox contributes</a:t>
            </a:r>
            <a:r>
              <a:rPr lang="en-US" baseline="0" dirty="0" smtClean="0">
                <a:latin typeface="Calibri" charset="0"/>
              </a:rPr>
              <a:t> to Clinical and Bio domains</a:t>
            </a:r>
          </a:p>
          <a:p>
            <a:pPr marL="228600" indent="-228600" eaLnBrk="1" hangingPunct="1">
              <a:spcBef>
                <a:spcPct val="0"/>
              </a:spcBef>
              <a:buAutoNum type="arabicPeriod"/>
            </a:pPr>
            <a:r>
              <a:rPr lang="en-US" baseline="0" dirty="0" smtClean="0">
                <a:latin typeface="Calibri" charset="0"/>
              </a:rPr>
              <a:t>As domains advance they motivate and drive informatics techniques</a:t>
            </a:r>
          </a:p>
          <a:p>
            <a:pPr marL="228600" indent="-228600" eaLnBrk="1" hangingPunct="1">
              <a:spcBef>
                <a:spcPct val="0"/>
              </a:spcBef>
              <a:buAutoNum type="arabicPeriod"/>
            </a:pPr>
            <a:endParaRPr lang="en-US" baseline="0" dirty="0" smtClean="0">
              <a:latin typeface="Calibri" charset="0"/>
            </a:endParaRPr>
          </a:p>
          <a:p>
            <a:pPr marL="228600" indent="-228600" eaLnBrk="1" hangingPunct="1">
              <a:spcBef>
                <a:spcPct val="0"/>
              </a:spcBef>
              <a:buAutoNum type="arabicPeriod"/>
            </a:pPr>
            <a:r>
              <a:rPr lang="en-US" baseline="0" dirty="0" smtClean="0">
                <a:latin typeface="Calibri" charset="0"/>
              </a:rPr>
              <a:t>One the cross-cutting sciences, fields such as CS help build BMI toolbox (</a:t>
            </a:r>
            <a:r>
              <a:rPr lang="en-US" baseline="0" dirty="0" err="1" smtClean="0">
                <a:latin typeface="Calibri" charset="0"/>
              </a:rPr>
              <a:t>eg</a:t>
            </a:r>
            <a:r>
              <a:rPr lang="en-US" baseline="0" dirty="0" smtClean="0">
                <a:latin typeface="Calibri" charset="0"/>
              </a:rPr>
              <a:t>. Security, HPC)</a:t>
            </a:r>
          </a:p>
          <a:p>
            <a:pPr marL="228600" indent="-228600" eaLnBrk="1" hangingPunct="1">
              <a:spcBef>
                <a:spcPct val="0"/>
              </a:spcBef>
              <a:buAutoNum type="arabicPeriod"/>
            </a:pPr>
            <a:r>
              <a:rPr lang="en-US" baseline="0" dirty="0" smtClean="0">
                <a:latin typeface="Calibri" charset="0"/>
              </a:rPr>
              <a:t>The BMI needs from various disciplines, in turn contribute and motivate CS</a:t>
            </a:r>
            <a:endParaRPr lang="en-US" dirty="0">
              <a:latin typeface="Calibri" charset="0"/>
            </a:endParaRPr>
          </a:p>
        </p:txBody>
      </p:sp>
    </p:spTree>
    <p:extLst>
      <p:ext uri="{BB962C8B-B14F-4D97-AF65-F5344CB8AC3E}">
        <p14:creationId xmlns:p14="http://schemas.microsoft.com/office/powerpoint/2010/main" val="57384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5843" name="Rectangle 3"/>
          <p:cNvSpPr>
            <a:spLocks noGrp="1" noChangeArrowheads="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39857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BMI is more about information than technology.</a:t>
            </a:r>
          </a:p>
          <a:p>
            <a:r>
              <a:rPr lang="en-US" dirty="0" smtClean="0"/>
              <a:t>BMI</a:t>
            </a:r>
            <a:r>
              <a:rPr lang="en-US" baseline="0" dirty="0" smtClean="0"/>
              <a:t> can help drive technology development</a:t>
            </a:r>
          </a:p>
          <a:p>
            <a:r>
              <a:rPr lang="en-US" baseline="0" dirty="0" smtClean="0"/>
              <a:t>But the emphasis is on application</a:t>
            </a:r>
          </a:p>
        </p:txBody>
      </p:sp>
      <p:sp>
        <p:nvSpPr>
          <p:cNvPr id="4" name="Slide Number Placeholder 3"/>
          <p:cNvSpPr>
            <a:spLocks noGrp="1"/>
          </p:cNvSpPr>
          <p:nvPr>
            <p:ph type="sldNum" sz="quarter" idx="10"/>
          </p:nvPr>
        </p:nvSpPr>
        <p:spPr/>
        <p:txBody>
          <a:bodyPr/>
          <a:lstStyle/>
          <a:p>
            <a:fld id="{DC021CA1-AB8A-1B4C-9850-4C80E7578EE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541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1150938" y="311150"/>
            <a:ext cx="4556125" cy="34163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06273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9"/>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2"/>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8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90"/>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8" name="Rectangle 7"/>
          <p:cNvSpPr/>
          <p:nvPr/>
        </p:nvSpPr>
        <p:spPr>
          <a:xfrm>
            <a:off x="268940" y="268290"/>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ctrTitle"/>
          </p:nvPr>
        </p:nvSpPr>
        <p:spPr>
          <a:xfrm>
            <a:off x="3200400" y="4208931"/>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0" y="390528"/>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8688" y="6356354"/>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8256494" y="6356354"/>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solidFill>
                  <a:srgbClr val="242852">
                    <a:lumMod val="60000"/>
                    <a:lumOff val="40000"/>
                  </a:srgbClr>
                </a:solidFill>
              </a:rPr>
              <a:pPr/>
              <a:t>‹#›</a:t>
            </a:fld>
            <a:endParaRPr lang="en-US">
              <a:solidFill>
                <a:srgbClr val="242852">
                  <a:lumMod val="60000"/>
                  <a:lumOff val="40000"/>
                </a:srgbClr>
              </a:solidFill>
            </a:endParaRPr>
          </a:p>
        </p:txBody>
      </p:sp>
    </p:spTree>
    <p:extLst>
      <p:ext uri="{BB962C8B-B14F-4D97-AF65-F5344CB8AC3E}">
        <p14:creationId xmlns:p14="http://schemas.microsoft.com/office/powerpoint/2010/main" val="1883223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4"/>
            <a:ext cx="1752600"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62317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ctrTitle"/>
          </p:nvPr>
        </p:nvSpPr>
        <p:spPr>
          <a:xfrm>
            <a:off x="3200405" y="4171951"/>
            <a:ext cx="5457919" cy="1085851"/>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802"/>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3276605" y="389968"/>
            <a:ext cx="5499847" cy="365125"/>
          </a:xfrm>
        </p:spPr>
        <p:txBody>
          <a:bodyPr/>
          <a:lstStyle>
            <a:lvl1pPr>
              <a:defRPr sz="2200" b="0" baseline="0">
                <a:solidFill>
                  <a:schemeClr val="bg1"/>
                </a:solidFill>
              </a:defRPr>
            </a:lvl1pPr>
          </a:lstStyle>
          <a:p>
            <a:fld id="{B1A24CD3-204F-4468-8EE4-28A6668D006A}"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3847" y="6356354"/>
            <a:ext cx="4734112"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8265459" y="6356354"/>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solidFill>
                  <a:srgbClr val="242852">
                    <a:lumMod val="60000"/>
                    <a:lumOff val="40000"/>
                  </a:srgbClr>
                </a:solidFill>
              </a:rPr>
              <a:pPr/>
              <a:t>‹#›</a:t>
            </a:fld>
            <a:endParaRPr lang="en-US">
              <a:solidFill>
                <a:srgbClr val="242852">
                  <a:lumMod val="60000"/>
                  <a:lumOff val="40000"/>
                </a:srgbClr>
              </a:solidFill>
            </a:endParaRPr>
          </a:p>
        </p:txBody>
      </p:sp>
      <p:sp>
        <p:nvSpPr>
          <p:cNvPr id="9" name="Picture Placeholder 8"/>
          <p:cNvSpPr>
            <a:spLocks noGrp="1"/>
          </p:cNvSpPr>
          <p:nvPr>
            <p:ph type="pic" sz="quarter" idx="13"/>
          </p:nvPr>
        </p:nvSpPr>
        <p:spPr>
          <a:xfrm>
            <a:off x="3200406" y="2877671"/>
            <a:ext cx="5646867" cy="1280160"/>
          </a:xfrm>
        </p:spPr>
        <p:txBody>
          <a:bodyPr/>
          <a:lstStyle>
            <a:lvl1pPr>
              <a:buNone/>
              <a:defRPr/>
            </a:lvl1pPr>
          </a:lstStyle>
          <a:p>
            <a:r>
              <a:rPr lang="en-US" smtClean="0"/>
              <a:t>Click icon to add picture</a:t>
            </a:r>
            <a:endParaRPr/>
          </a:p>
        </p:txBody>
      </p:sp>
      <p:sp>
        <p:nvSpPr>
          <p:cNvPr id="10" name="Rectangle 9"/>
          <p:cNvSpPr/>
          <p:nvPr/>
        </p:nvSpPr>
        <p:spPr>
          <a:xfrm>
            <a:off x="268940" y="268290"/>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Tree>
    <p:extLst>
      <p:ext uri="{BB962C8B-B14F-4D97-AF65-F5344CB8AC3E}">
        <p14:creationId xmlns:p14="http://schemas.microsoft.com/office/powerpoint/2010/main" val="1583295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178429"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9" y="2209801"/>
            <a:ext cx="6508377" cy="3916363"/>
          </a:xfrm>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7212106" y="6356354"/>
            <a:ext cx="1752600"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a:xfrm>
            <a:off x="2178423" y="6356354"/>
            <a:ext cx="4926852"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a:xfrm>
            <a:off x="331694" y="361018"/>
            <a:ext cx="506506" cy="365125"/>
          </a:xfrm>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5" y="1976721"/>
            <a:ext cx="1645920" cy="4625788"/>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1101042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8"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209801" y="3429003"/>
            <a:ext cx="4966446" cy="1398496"/>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3"/>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5562600" y="6356354"/>
            <a:ext cx="1622612" cy="365125"/>
          </a:xfrm>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a:xfrm>
            <a:off x="174812" y="6356354"/>
            <a:ext cx="5311588" cy="365125"/>
          </a:xfrm>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2427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7"/>
            <a:ext cx="2971800" cy="1844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3720354" y="3429003"/>
            <a:ext cx="4966446" cy="1398496"/>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3"/>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8"/>
            <a:ext cx="506506" cy="365125"/>
          </a:xfrm>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4" y="268289"/>
            <a:ext cx="2971800" cy="4438651"/>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206177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28244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97323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3"/>
            <a:ext cx="3566160" cy="639763"/>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5"/>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279391" y="2054133"/>
            <a:ext cx="3566160" cy="639763"/>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5"/>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242852">
                  <a:lumMod val="60000"/>
                  <a:lumOff val="40000"/>
                </a:srgbClr>
              </a:solidFill>
            </a:endParaRPr>
          </a:p>
        </p:txBody>
      </p:sp>
      <p:sp>
        <p:nvSpPr>
          <p:cNvPr id="9" name="Slide Number Placeholder 8"/>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6276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5" y="221456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57205"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818690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457200" y="2214564"/>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137233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205"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57200" y="221456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extLst>
      <p:ext uri="{BB962C8B-B14F-4D97-AF65-F5344CB8AC3E}">
        <p14:creationId xmlns:p14="http://schemas.microsoft.com/office/powerpoint/2010/main" val="1589367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24"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242852">
                  <a:lumMod val="60000"/>
                  <a:lumOff val="40000"/>
                </a:srgbClr>
              </a:solidFill>
            </a:endParaRPr>
          </a:p>
        </p:txBody>
      </p:sp>
      <p:sp>
        <p:nvSpPr>
          <p:cNvPr id="5" name="Slide Number Placeholder 4"/>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4840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Date Placeholder 1"/>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242852">
                  <a:lumMod val="60000"/>
                  <a:lumOff val="40000"/>
                </a:srgbClr>
              </a:solidFill>
            </a:endParaRPr>
          </a:p>
        </p:txBody>
      </p:sp>
      <p:sp>
        <p:nvSpPr>
          <p:cNvPr id="4" name="Slide Number Placeholder 3"/>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465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95084"/>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1"/>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057404"/>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36038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7199" y="995084"/>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4"/>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61365" y="6124016"/>
            <a:ext cx="1752600" cy="365125"/>
          </a:xfrm>
        </p:spPr>
        <p:txBody>
          <a:bodyPr/>
          <a:lstStyle>
            <a:lvl1pPr algn="l">
              <a:defRPr/>
            </a:lvl1p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a:xfrm>
            <a:off x="174812" y="6356354"/>
            <a:ext cx="3863788" cy="365125"/>
          </a:xfrm>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10" name="Picture Placeholder 9"/>
          <p:cNvSpPr>
            <a:spLocks noGrp="1"/>
          </p:cNvSpPr>
          <p:nvPr>
            <p:ph type="pic" sz="quarter" idx="13"/>
          </p:nvPr>
        </p:nvSpPr>
        <p:spPr>
          <a:xfrm>
            <a:off x="4760258" y="990602"/>
            <a:ext cx="4096512" cy="5611813"/>
          </a:xfrm>
        </p:spPr>
        <p:txBody>
          <a:bodyPr/>
          <a:lstStyle>
            <a:lvl1pPr>
              <a:buNone/>
              <a:defRPr/>
            </a:lvl1pPr>
          </a:lstStyle>
          <a:p>
            <a:r>
              <a:rPr lang="en-US" smtClean="0"/>
              <a:t>Click icon to add picture</a:t>
            </a:r>
            <a:endParaRPr/>
          </a:p>
        </p:txBody>
      </p:sp>
    </p:spTree>
    <p:extLst>
      <p:ext uri="{BB962C8B-B14F-4D97-AF65-F5344CB8AC3E}">
        <p14:creationId xmlns:p14="http://schemas.microsoft.com/office/powerpoint/2010/main" val="202066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81"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8788" y="4267201"/>
            <a:ext cx="6477000" cy="566740"/>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3"/>
            <a:ext cx="6475412" cy="1304272"/>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09923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7"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58788" y="4267201"/>
            <a:ext cx="6477000" cy="566740"/>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8788" y="4840943"/>
            <a:ext cx="6475412" cy="1304272"/>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242852">
                  <a:lumMod val="60000"/>
                  <a:lumOff val="40000"/>
                </a:srgbClr>
              </a:solidFill>
            </a:endParaRPr>
          </a:p>
        </p:txBody>
      </p:sp>
      <p:sp>
        <p:nvSpPr>
          <p:cNvPr id="7" name="Slide Number Placeholder 6"/>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
        <p:nvSpPr>
          <p:cNvPr id="10" name="Picture Placeholder 2"/>
          <p:cNvSpPr>
            <a:spLocks noGrp="1"/>
          </p:cNvSpPr>
          <p:nvPr>
            <p:ph type="pic" idx="13"/>
          </p:nvPr>
        </p:nvSpPr>
        <p:spPr>
          <a:xfrm>
            <a:off x="3352800" y="268293"/>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Picture Placeholder 2"/>
          <p:cNvSpPr>
            <a:spLocks noGrp="1"/>
          </p:cNvSpPr>
          <p:nvPr>
            <p:ph type="pic" idx="14"/>
          </p:nvPr>
        </p:nvSpPr>
        <p:spPr>
          <a:xfrm>
            <a:off x="3352800" y="2131941"/>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2" name="Picture Placeholder 2"/>
          <p:cNvSpPr>
            <a:spLocks noGrp="1"/>
          </p:cNvSpPr>
          <p:nvPr>
            <p:ph type="pic" idx="15"/>
          </p:nvPr>
        </p:nvSpPr>
        <p:spPr>
          <a:xfrm>
            <a:off x="5750500" y="2131941"/>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812839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1080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4"/>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24"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Vertical Title 1"/>
          <p:cNvSpPr>
            <a:spLocks noGrp="1"/>
          </p:cNvSpPr>
          <p:nvPr>
            <p:ph type="title" orient="vert"/>
          </p:nvPr>
        </p:nvSpPr>
        <p:spPr>
          <a:xfrm>
            <a:off x="7543805" y="1035426"/>
            <a:ext cx="1322295" cy="5090740"/>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6"/>
            <a:ext cx="6019800" cy="5109791"/>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242852">
                  <a:lumMod val="60000"/>
                  <a:lumOff val="40000"/>
                </a:srgbClr>
              </a:solidFill>
            </a:endParaRPr>
          </a:p>
        </p:txBody>
      </p:sp>
      <p:sp>
        <p:nvSpPr>
          <p:cNvPr id="6" name="Slide Number Placeholder 5"/>
          <p:cNvSpPr>
            <a:spLocks noGrp="1"/>
          </p:cNvSpPr>
          <p:nvPr>
            <p:ph type="sldNum" sz="quarter" idx="12"/>
          </p:nvPr>
        </p:nvSpPr>
        <p:spPr/>
        <p:txBody>
          <a:body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3681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E98E3B3-87C0-364C-8F6D-CAC0CA5595CB}" type="datetimeFigureOut">
              <a:rPr lang="en-US"/>
              <a:pPr/>
              <a:t>8/28/16</a:t>
            </a:fld>
            <a:endParaRPr lang="en-US"/>
          </a:p>
        </p:txBody>
      </p:sp>
      <p:sp>
        <p:nvSpPr>
          <p:cNvPr id="5" name="Footer Placeholder 4"/>
          <p:cNvSpPr>
            <a:spLocks noGrp="1"/>
          </p:cNvSpPr>
          <p:nvPr>
            <p:ph type="ftr" sz="quarter" idx="11"/>
          </p:nvPr>
        </p:nvSpPr>
        <p:spPr/>
        <p:txBody>
          <a:bodyPr/>
          <a:lstStyle>
            <a:lvl1pPr>
              <a:defRPr b="1">
                <a:solidFill>
                  <a:schemeClr val="tx1"/>
                </a:solidFill>
              </a:defRPr>
            </a:lvl1pPr>
          </a:lstStyle>
          <a:p>
            <a:r>
              <a:rPr lang="en-US">
                <a:solidFill>
                  <a:prstClr val="black"/>
                </a:solidFill>
              </a:rPr>
              <a:t>© AMIA 2011</a:t>
            </a:r>
          </a:p>
        </p:txBody>
      </p:sp>
      <p:sp>
        <p:nvSpPr>
          <p:cNvPr id="6" name="Slide Number Placeholder 5"/>
          <p:cNvSpPr>
            <a:spLocks noGrp="1"/>
          </p:cNvSpPr>
          <p:nvPr>
            <p:ph type="sldNum" sz="quarter" idx="12"/>
          </p:nvPr>
        </p:nvSpPr>
        <p:spPr/>
        <p:txBody>
          <a:bodyPr/>
          <a:lstStyle>
            <a:lvl1pPr>
              <a:defRPr/>
            </a:lvl1pPr>
          </a:lstStyle>
          <a:p>
            <a:fld id="{793283A5-1C90-ED41-9BC5-09A5D1358EDD}" type="slidenum">
              <a:rPr lang="en-US"/>
              <a:pPr/>
              <a:t>‹#›</a:t>
            </a:fld>
            <a:endParaRPr lang="en-US"/>
          </a:p>
        </p:txBody>
      </p:sp>
    </p:spTree>
    <p:extLst>
      <p:ext uri="{BB962C8B-B14F-4D97-AF65-F5344CB8AC3E}">
        <p14:creationId xmlns:p14="http://schemas.microsoft.com/office/powerpoint/2010/main" val="1391455036"/>
      </p:ext>
    </p:extLst>
  </p:cSld>
  <p:clrMapOvr>
    <a:masterClrMapping/>
  </p:clrMapOvr>
  <p:transition spd="med">
    <p:wedg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0" y="1"/>
            <a:ext cx="9144000" cy="6858000"/>
            <a:chOff x="0" y="0"/>
            <a:chExt cx="9144000" cy="6858000"/>
          </a:xfrm>
        </p:grpSpPr>
        <p:grpSp>
          <p:nvGrpSpPr>
            <p:cNvPr id="5" name="Group 17"/>
            <p:cNvGrpSpPr>
              <a:grpSpLocks/>
            </p:cNvGrpSpPr>
            <p:nvPr/>
          </p:nvGrpSpPr>
          <p:grpSpPr bwMode="auto">
            <a:xfrm>
              <a:off x="0" y="0"/>
              <a:ext cx="9144000" cy="6858000"/>
              <a:chOff x="0" y="0"/>
              <a:chExt cx="9144000" cy="6858000"/>
            </a:xfrm>
          </p:grpSpPr>
          <p:pic>
            <p:nvPicPr>
              <p:cNvPr id="7" name="Picture 9" descr="ppslide-bann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280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0" y="1143000"/>
                <a:ext cx="9144000" cy="4876800"/>
              </a:xfrm>
              <a:prstGeom prst="rect">
                <a:avLst/>
              </a:prstGeom>
              <a:gradFill>
                <a:gsLst>
                  <a:gs pos="4000">
                    <a:srgbClr val="DAE3EA"/>
                  </a:gs>
                  <a:gs pos="6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ts val="600"/>
                  </a:spcAft>
                  <a:buFont typeface="Arial" charset="0"/>
                  <a:buChar char="•"/>
                  <a:defRPr/>
                </a:pPr>
                <a:endParaRPr lang="en-US" sz="2800">
                  <a:solidFill>
                    <a:prstClr val="black"/>
                  </a:solidFill>
                </a:endParaRPr>
              </a:p>
            </p:txBody>
          </p:sp>
          <p:sp>
            <p:nvSpPr>
              <p:cNvPr id="9" name="Rectangle 2"/>
              <p:cNvSpPr/>
              <p:nvPr/>
            </p:nvSpPr>
            <p:spPr>
              <a:xfrm>
                <a:off x="0" y="6096000"/>
                <a:ext cx="9144000" cy="762000"/>
              </a:xfrm>
              <a:prstGeom prst="rect">
                <a:avLst/>
              </a:prstGeom>
              <a:solidFill>
                <a:schemeClr val="bg1"/>
              </a:solidFill>
              <a:ln>
                <a:noFill/>
              </a:ln>
              <a:effectLst>
                <a:innerShdw blurRad="508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mtClean="0">
                    <a:solidFill>
                      <a:prstClr val="black"/>
                    </a:solidFill>
                    <a:latin typeface="Helvetica" charset="0"/>
                  </a:rPr>
                  <a:t>© AMIA 2011</a:t>
                </a:r>
              </a:p>
            </p:txBody>
          </p:sp>
          <p:sp>
            <p:nvSpPr>
              <p:cNvPr id="10" name="TextBox 12"/>
              <p:cNvSpPr txBox="1">
                <a:spLocks noChangeArrowheads="1"/>
              </p:cNvSpPr>
              <p:nvPr/>
            </p:nvSpPr>
            <p:spPr bwMode="auto">
              <a:xfrm>
                <a:off x="6629400" y="6248400"/>
                <a:ext cx="2286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z="2400" b="1" smtClean="0">
                    <a:solidFill>
                      <a:srgbClr val="CD151F"/>
                    </a:solidFill>
                    <a:latin typeface="Helvetica" charset="0"/>
                  </a:rPr>
                  <a:t>www.amia.org</a:t>
                </a:r>
              </a:p>
            </p:txBody>
          </p:sp>
          <p:pic>
            <p:nvPicPr>
              <p:cNvPr id="11" name="Picture 13" descr="amia-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39057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 name="Rectangle 5"/>
            <p:cNvSpPr/>
            <p:nvPr/>
          </p:nvSpPr>
          <p:spPr>
            <a:xfrm>
              <a:off x="0" y="1143000"/>
              <a:ext cx="9144000" cy="76200"/>
            </a:xfrm>
            <a:prstGeom prst="rect">
              <a:avLst/>
            </a:prstGeom>
            <a:solidFill>
              <a:srgbClr val="0C39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grpSp>
      <p:sp>
        <p:nvSpPr>
          <p:cNvPr id="2" name="Title 1"/>
          <p:cNvSpPr>
            <a:spLocks noGrp="1"/>
          </p:cNvSpPr>
          <p:nvPr>
            <p:ph type="title"/>
          </p:nvPr>
        </p:nvSpPr>
        <p:spPr>
          <a:xfrm>
            <a:off x="457200" y="152400"/>
            <a:ext cx="8229600" cy="914400"/>
          </a:xfrm>
        </p:spPr>
        <p:txBody>
          <a:bodyPr>
            <a:normAutofit/>
          </a:bodyPr>
          <a:lstStyle>
            <a:lvl1pPr>
              <a:defRPr sz="36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343400"/>
          </a:xfrm>
        </p:spPr>
        <p:txBody>
          <a:bodyPr/>
          <a:lstStyle>
            <a:lvl1pPr>
              <a:defRPr b="1">
                <a:latin typeface="Arial" pitchFamily="34" charset="0"/>
                <a:cs typeface="Arial" pitchFamily="34" charset="0"/>
              </a:defRPr>
            </a:lvl1pPr>
            <a:lvl2pPr>
              <a:buFont typeface="Arial" pitchFamily="34" charset="0"/>
              <a:buChar char="•"/>
              <a:defRPr b="1">
                <a:latin typeface="Arial" pitchFamily="34" charset="0"/>
                <a:cs typeface="Arial" pitchFamily="34" charset="0"/>
              </a:defRPr>
            </a:lvl2pPr>
            <a:lvl3pPr>
              <a:buFont typeface="Arial" pitchFamily="34" charset="0"/>
              <a:buChar char="–"/>
              <a:defRPr b="1">
                <a:latin typeface="Arial" pitchFamily="34" charset="0"/>
                <a:cs typeface="Arial" pitchFamily="34" charset="0"/>
              </a:defRPr>
            </a:lvl3pPr>
            <a:lvl4pPr>
              <a:buFont typeface="Wingdings" pitchFamily="2" charset="2"/>
              <a:buChar char="§"/>
              <a:defRPr b="1">
                <a:latin typeface="Arial" pitchFamily="34" charset="0"/>
                <a:cs typeface="Arial" pitchFamily="34" charset="0"/>
              </a:defRPr>
            </a:lvl4pPr>
            <a:lvl5pPr>
              <a:buFont typeface="Arial" pitchFamily="34" charset="0"/>
              <a:buChar char="•"/>
              <a:defRPr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83665"/>
      </p:ext>
    </p:extLst>
  </p:cSld>
  <p:clrMapOvr>
    <a:masterClrMapping/>
  </p:clrMapOvr>
  <p:transition spd="med">
    <p:wedg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C64F88D-7C11-034C-86F0-E4E8FF9B1A82}"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844EC17-8469-734A-8E5B-7231EBA2DF7C}" type="slidenum">
              <a:rPr lang="en-US"/>
              <a:pPr/>
              <a:t>‹#›</a:t>
            </a:fld>
            <a:endParaRPr lang="en-US"/>
          </a:p>
        </p:txBody>
      </p:sp>
    </p:spTree>
    <p:extLst>
      <p:ext uri="{BB962C8B-B14F-4D97-AF65-F5344CB8AC3E}">
        <p14:creationId xmlns:p14="http://schemas.microsoft.com/office/powerpoint/2010/main" val="1775857043"/>
      </p:ext>
    </p:extLst>
  </p:cSld>
  <p:clrMapOvr>
    <a:masterClrMapping/>
  </p:clrMapOvr>
  <p:transition spd="med">
    <p:wedg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5B3EF8FE-19EE-6747-BB09-D59F84B5BDF1}"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12D0D8D-A74E-C844-AF6A-E3CFD4271CE4}" type="slidenum">
              <a:rPr lang="en-US"/>
              <a:pPr/>
              <a:t>‹#›</a:t>
            </a:fld>
            <a:endParaRPr lang="en-US"/>
          </a:p>
        </p:txBody>
      </p:sp>
    </p:spTree>
    <p:extLst>
      <p:ext uri="{BB962C8B-B14F-4D97-AF65-F5344CB8AC3E}">
        <p14:creationId xmlns:p14="http://schemas.microsoft.com/office/powerpoint/2010/main" val="1062325078"/>
      </p:ext>
    </p:extLst>
  </p:cSld>
  <p:clrMapOvr>
    <a:masterClrMapping/>
  </p:clrMapOvr>
  <p:transition spd="med">
    <p:wedg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374BB95F-A620-6542-86A5-ECE8B509AA6A}" type="datetimeFigureOut">
              <a:rPr lang="en-US"/>
              <a:pPr/>
              <a:t>8/28/16</a:t>
            </a:fld>
            <a:endParaRPr lang="en-US"/>
          </a:p>
        </p:txBody>
      </p:sp>
      <p:sp>
        <p:nvSpPr>
          <p:cNvPr id="8"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FFBF809-CC9C-4A40-9E78-245917D0C239}" type="slidenum">
              <a:rPr lang="en-US"/>
              <a:pPr/>
              <a:t>‹#›</a:t>
            </a:fld>
            <a:endParaRPr lang="en-US"/>
          </a:p>
        </p:txBody>
      </p:sp>
    </p:spTree>
    <p:extLst>
      <p:ext uri="{BB962C8B-B14F-4D97-AF65-F5344CB8AC3E}">
        <p14:creationId xmlns:p14="http://schemas.microsoft.com/office/powerpoint/2010/main" val="105519945"/>
      </p:ext>
    </p:extLst>
  </p:cSld>
  <p:clrMapOvr>
    <a:masterClrMapping/>
  </p:clrMapOvr>
  <p:transition spd="med">
    <p:wedg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03F9FB9-A4A0-5340-AC0D-36A81B8C3D3D}" type="datetimeFigureOut">
              <a:rPr lang="en-US"/>
              <a:pPr/>
              <a:t>8/28/16</a:t>
            </a:fld>
            <a:endParaRPr lang="en-US"/>
          </a:p>
        </p:txBody>
      </p:sp>
      <p:sp>
        <p:nvSpPr>
          <p:cNvPr id="4"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E5A95B0-1FF8-0C4A-B0C2-643A1E716E03}" type="slidenum">
              <a:rPr lang="en-US"/>
              <a:pPr/>
              <a:t>‹#›</a:t>
            </a:fld>
            <a:endParaRPr lang="en-US"/>
          </a:p>
        </p:txBody>
      </p:sp>
    </p:spTree>
    <p:extLst>
      <p:ext uri="{BB962C8B-B14F-4D97-AF65-F5344CB8AC3E}">
        <p14:creationId xmlns:p14="http://schemas.microsoft.com/office/powerpoint/2010/main" val="365691885"/>
      </p:ext>
    </p:extLst>
  </p:cSld>
  <p:clrMapOvr>
    <a:masterClrMapping/>
  </p:clrMapOvr>
  <p:transition spd="med">
    <p:wedg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F38FD61-61CD-824B-96FD-AB7C54F8C427}" type="datetimeFigureOut">
              <a:rPr lang="en-US"/>
              <a:pPr/>
              <a:t>8/28/16</a:t>
            </a:fld>
            <a:endParaRPr lang="en-US"/>
          </a:p>
        </p:txBody>
      </p:sp>
      <p:sp>
        <p:nvSpPr>
          <p:cNvPr id="3" name="Footer Placeholder 4"/>
          <p:cNvSpPr>
            <a:spLocks noGrp="1"/>
          </p:cNvSpPr>
          <p:nvPr>
            <p:ph type="ftr" sz="quarter" idx="11"/>
          </p:nvPr>
        </p:nvSpPr>
        <p:spPr/>
        <p:txBody>
          <a:bodyPr/>
          <a:lstStyle>
            <a:lvl1pPr>
              <a:defRPr b="1">
                <a:solidFill>
                  <a:schemeClr val="tx1"/>
                </a:solidFill>
              </a:defRPr>
            </a:lvl1pPr>
          </a:lstStyle>
          <a:p>
            <a:r>
              <a:rPr lang="en-US">
                <a:solidFill>
                  <a:prstClr val="black"/>
                </a:solidFill>
              </a:rPr>
              <a:t>© AMIA 2011</a:t>
            </a:r>
          </a:p>
        </p:txBody>
      </p:sp>
      <p:sp>
        <p:nvSpPr>
          <p:cNvPr id="4" name="Slide Number Placeholder 5"/>
          <p:cNvSpPr>
            <a:spLocks noGrp="1"/>
          </p:cNvSpPr>
          <p:nvPr>
            <p:ph type="sldNum" sz="quarter" idx="12"/>
          </p:nvPr>
        </p:nvSpPr>
        <p:spPr/>
        <p:txBody>
          <a:bodyPr/>
          <a:lstStyle>
            <a:lvl1pPr>
              <a:defRPr/>
            </a:lvl1pPr>
          </a:lstStyle>
          <a:p>
            <a:fld id="{87A6F1C1-FF60-2647-9E52-0474902708CC}" type="slidenum">
              <a:rPr lang="en-US"/>
              <a:pPr/>
              <a:t>‹#›</a:t>
            </a:fld>
            <a:endParaRPr lang="en-US"/>
          </a:p>
        </p:txBody>
      </p:sp>
    </p:spTree>
    <p:extLst>
      <p:ext uri="{BB962C8B-B14F-4D97-AF65-F5344CB8AC3E}">
        <p14:creationId xmlns:p14="http://schemas.microsoft.com/office/powerpoint/2010/main" val="1492082618"/>
      </p:ext>
    </p:extLst>
  </p:cSld>
  <p:clrMapOvr>
    <a:masterClrMapping/>
  </p:clrMapOvr>
  <p:transition spd="med">
    <p:wedg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A3D2870-805C-414E-8440-B08153532089}" type="datetimeFigureOut">
              <a:rPr lang="en-US"/>
              <a:pPr/>
              <a:t>8/28/16</a:t>
            </a:fld>
            <a:endParaRPr lang="en-US"/>
          </a:p>
        </p:txBody>
      </p:sp>
      <p:sp>
        <p:nvSpPr>
          <p:cNvPr id="4"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6C9745A5-6652-EC43-9887-7CEEE7B62008}" type="slidenum">
              <a:rPr lang="en-US"/>
              <a:pPr/>
              <a:t>‹#›</a:t>
            </a:fld>
            <a:endParaRPr lang="en-US"/>
          </a:p>
        </p:txBody>
      </p:sp>
    </p:spTree>
    <p:extLst>
      <p:ext uri="{BB962C8B-B14F-4D97-AF65-F5344CB8AC3E}">
        <p14:creationId xmlns:p14="http://schemas.microsoft.com/office/powerpoint/2010/main" val="641206073"/>
      </p:ext>
    </p:extLst>
  </p:cSld>
  <p:clrMapOvr>
    <a:masterClrMapping/>
  </p:clrMapOvr>
  <p:transition spd="med">
    <p:wedg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30A7FD8-74C7-6A45-B350-30FDFCD23928}"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0F2F31E-7B0A-7748-9517-D7384AA76F7E}" type="slidenum">
              <a:rPr lang="en-US"/>
              <a:pPr/>
              <a:t>‹#›</a:t>
            </a:fld>
            <a:endParaRPr lang="en-US"/>
          </a:p>
        </p:txBody>
      </p:sp>
    </p:spTree>
    <p:extLst>
      <p:ext uri="{BB962C8B-B14F-4D97-AF65-F5344CB8AC3E}">
        <p14:creationId xmlns:p14="http://schemas.microsoft.com/office/powerpoint/2010/main" val="1259253461"/>
      </p:ext>
    </p:extLst>
  </p:cSld>
  <p:clrMapOvr>
    <a:masterClrMapping/>
  </p:clrMapOvr>
  <p:transition spd="med">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851E642-B783-F947-BDB4-0D19FD30A13B}" type="datetimeFigureOut">
              <a:rPr lang="en-US"/>
              <a:pPr/>
              <a:t>8/28/16</a:t>
            </a:fld>
            <a:endParaRPr lang="en-US"/>
          </a:p>
        </p:txBody>
      </p:sp>
      <p:sp>
        <p:nvSpPr>
          <p:cNvPr id="6"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177AC25-E64F-8D4B-9642-4BBE26D0EFE5}" type="slidenum">
              <a:rPr lang="en-US"/>
              <a:pPr/>
              <a:t>‹#›</a:t>
            </a:fld>
            <a:endParaRPr lang="en-US"/>
          </a:p>
        </p:txBody>
      </p:sp>
    </p:spTree>
    <p:extLst>
      <p:ext uri="{BB962C8B-B14F-4D97-AF65-F5344CB8AC3E}">
        <p14:creationId xmlns:p14="http://schemas.microsoft.com/office/powerpoint/2010/main" val="2086423931"/>
      </p:ext>
    </p:extLst>
  </p:cSld>
  <p:clrMapOvr>
    <a:masterClrMapping/>
  </p:clrMapOvr>
  <p:transition spd="med">
    <p:wedg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A3099FA-6598-1A40-A902-E18FA76CFB2C}"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B3EEC64-8DFB-4747-A237-98D8822DB37B}" type="slidenum">
              <a:rPr lang="en-US"/>
              <a:pPr/>
              <a:t>‹#›</a:t>
            </a:fld>
            <a:endParaRPr lang="en-US"/>
          </a:p>
        </p:txBody>
      </p:sp>
    </p:spTree>
    <p:extLst>
      <p:ext uri="{BB962C8B-B14F-4D97-AF65-F5344CB8AC3E}">
        <p14:creationId xmlns:p14="http://schemas.microsoft.com/office/powerpoint/2010/main" val="27294736"/>
      </p:ext>
    </p:extLst>
  </p:cSld>
  <p:clrMapOvr>
    <a:masterClrMapping/>
  </p:clrMapOvr>
  <p:transition spd="med">
    <p:wedg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D9A27C1-8377-3F4F-A1BD-C2C09461971A}" type="datetimeFigureOut">
              <a:rPr lang="en-US"/>
              <a:pPr/>
              <a:t>8/28/16</a:t>
            </a:fld>
            <a:endParaRPr lang="en-US"/>
          </a:p>
        </p:txBody>
      </p:sp>
      <p:sp>
        <p:nvSpPr>
          <p:cNvPr id="5" name="Footer Placeholder 4"/>
          <p:cNvSpPr>
            <a:spLocks noGrp="1"/>
          </p:cNvSpPr>
          <p:nvPr>
            <p:ph type="ftr" sz="quarter" idx="11"/>
          </p:nvPr>
        </p:nvSpPr>
        <p:spPr/>
        <p:txBody>
          <a:bodyPr/>
          <a:lstStyle>
            <a:lvl1pPr>
              <a:defRPr smtClean="0">
                <a:latin typeface="Helvetica" pitchFamily="2" charset="0"/>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30912E4-14E8-2F48-BE68-3E6B735D4BB2}" type="slidenum">
              <a:rPr lang="en-US"/>
              <a:pPr/>
              <a:t>‹#›</a:t>
            </a:fld>
            <a:endParaRPr lang="en-US"/>
          </a:p>
        </p:txBody>
      </p:sp>
    </p:spTree>
    <p:extLst>
      <p:ext uri="{BB962C8B-B14F-4D97-AF65-F5344CB8AC3E}">
        <p14:creationId xmlns:p14="http://schemas.microsoft.com/office/powerpoint/2010/main" val="432485281"/>
      </p:ext>
    </p:extLst>
  </p:cSld>
  <p:clrMapOvr>
    <a:masterClrMapping/>
  </p:clrMapOvr>
  <p:transition spd="med">
    <p:wedg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0B1368F2-D7A2-8942-B0BC-7BD26FAAAFE3}"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F310E86-C8C6-3240-B646-23F2C9E225EE}" type="slidenum">
              <a:rPr lang="en-US" smtClean="0">
                <a:solidFill>
                  <a:srgbClr val="1F497D">
                    <a:lumMod val="60000"/>
                    <a:lumOff val="40000"/>
                  </a:srgbClr>
                </a:solidFill>
              </a:rPr>
              <a:pPr/>
              <a:t>‹#›</a:t>
            </a:fld>
            <a:endParaRPr lang="en-US">
              <a:solidFill>
                <a:srgbClr val="1F497D">
                  <a:lumMod val="60000"/>
                  <a:lumOff val="40000"/>
                </a:srgbClr>
              </a:solidFill>
            </a:endParaRPr>
          </a:p>
        </p:txBody>
      </p:sp>
    </p:spTree>
    <p:extLst>
      <p:ext uri="{BB962C8B-B14F-4D97-AF65-F5344CB8AC3E}">
        <p14:creationId xmlns:p14="http://schemas.microsoft.com/office/powerpoint/2010/main" val="2097970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07765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0B1368F2-D7A2-8942-B0BC-7BD26FAAAFE3}" type="datetimeFigureOut">
              <a:rPr lang="en-US" smtClean="0">
                <a:solidFill>
                  <a:prstClr val="white"/>
                </a:solidFill>
              </a:rPr>
              <a:pPr/>
              <a:t>8/28/16</a:t>
            </a:fld>
            <a:endParaRPr lang="en-US">
              <a:solidFill>
                <a:prstClr val="white"/>
              </a:solidFill>
            </a:endParaRPr>
          </a:p>
        </p:txBody>
      </p:sp>
      <p:sp>
        <p:nvSpPr>
          <p:cNvPr id="5" name="Footer Placeholder 4"/>
          <p:cNvSpPr>
            <a:spLocks noGrp="1"/>
          </p:cNvSpPr>
          <p:nvPr>
            <p:ph type="ftr" sz="quarter" idx="11"/>
          </p:nvPr>
        </p:nvSpPr>
        <p:spPr>
          <a:xfrm>
            <a:off x="3213847" y="6356350"/>
            <a:ext cx="4734112"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F310E86-C8C6-3240-B646-23F2C9E225EE}" type="slidenum">
              <a:rPr lang="en-US" smtClean="0">
                <a:solidFill>
                  <a:srgbClr val="1F497D">
                    <a:lumMod val="60000"/>
                    <a:lumOff val="40000"/>
                  </a:srgbClr>
                </a:solidFill>
              </a:rPr>
              <a:pPr/>
              <a:t>‹#›</a:t>
            </a:fld>
            <a:endParaRPr lang="en-US">
              <a:solidFill>
                <a:srgbClr val="1F497D">
                  <a:lumMod val="60000"/>
                  <a:lumOff val="40000"/>
                </a:srgbClr>
              </a:solidFill>
            </a:endParaRPr>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Tree>
    <p:extLst>
      <p:ext uri="{BB962C8B-B14F-4D97-AF65-F5344CB8AC3E}">
        <p14:creationId xmlns:p14="http://schemas.microsoft.com/office/powerpoint/2010/main" val="89012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a:xfrm>
            <a:off x="2178423" y="6356350"/>
            <a:ext cx="4926852"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a:xfrm>
            <a:off x="331694" y="361016"/>
            <a:ext cx="506506" cy="365125"/>
          </a:xfrm>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334483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a:xfrm>
            <a:off x="174812" y="6356350"/>
            <a:ext cx="5311588" cy="365125"/>
          </a:xfrm>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96688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374678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3360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4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8" name="Footer Placeholder 7"/>
          <p:cNvSpPr>
            <a:spLocks noGrp="1"/>
          </p:cNvSpPr>
          <p:nvPr>
            <p:ph type="ftr" sz="quarter" idx="11"/>
          </p:nvPr>
        </p:nvSpPr>
        <p:spPr/>
        <p:txBody>
          <a:bodyPr/>
          <a:lstStyle/>
          <a:p>
            <a:endParaRPr lang="en-US">
              <a:solidFill>
                <a:srgbClr val="1F497D">
                  <a:lumMod val="60000"/>
                  <a:lumOff val="40000"/>
                </a:srgbClr>
              </a:solidFill>
            </a:endParaRPr>
          </a:p>
        </p:txBody>
      </p:sp>
      <p:sp>
        <p:nvSpPr>
          <p:cNvPr id="9" name="Slide Number Placeholder 8"/>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901573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727182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526116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8400141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1F497D">
                  <a:lumMod val="60000"/>
                  <a:lumOff val="40000"/>
                </a:srgbClr>
              </a:solidFill>
            </a:endParaRPr>
          </a:p>
        </p:txBody>
      </p:sp>
      <p:sp>
        <p:nvSpPr>
          <p:cNvPr id="5" name="Slide Number Placeholder 4"/>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672874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Date Placeholder 1"/>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3" name="Footer Placeholder 2"/>
          <p:cNvSpPr>
            <a:spLocks noGrp="1"/>
          </p:cNvSpPr>
          <p:nvPr>
            <p:ph type="ftr" sz="quarter" idx="11"/>
          </p:nvPr>
        </p:nvSpPr>
        <p:spPr/>
        <p:txBody>
          <a:bodyPr/>
          <a:lstStyle/>
          <a:p>
            <a:endParaRPr lang="en-US">
              <a:solidFill>
                <a:srgbClr val="1F497D">
                  <a:lumMod val="60000"/>
                  <a:lumOff val="40000"/>
                </a:srgbClr>
              </a:solidFill>
            </a:endParaRPr>
          </a:p>
        </p:txBody>
      </p:sp>
      <p:sp>
        <p:nvSpPr>
          <p:cNvPr id="4" name="Slide Number Placeholder 3"/>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87658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75526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a:xfrm>
            <a:off x="174812" y="6356350"/>
            <a:ext cx="3863788" cy="365125"/>
          </a:xfrm>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extLst>
      <p:ext uri="{BB962C8B-B14F-4D97-AF65-F5344CB8AC3E}">
        <p14:creationId xmlns:p14="http://schemas.microsoft.com/office/powerpoint/2010/main" val="13046157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478555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6" name="Footer Placeholder 5"/>
          <p:cNvSpPr>
            <a:spLocks noGrp="1"/>
          </p:cNvSpPr>
          <p:nvPr>
            <p:ph type="ftr" sz="quarter" idx="11"/>
          </p:nvPr>
        </p:nvSpPr>
        <p:spPr/>
        <p:txBody>
          <a:bodyPr/>
          <a:lstStyle/>
          <a:p>
            <a:endParaRPr lang="en-US">
              <a:solidFill>
                <a:srgbClr val="1F497D">
                  <a:lumMod val="60000"/>
                  <a:lumOff val="40000"/>
                </a:srgbClr>
              </a:solidFill>
            </a:endParaRPr>
          </a:p>
        </p:txBody>
      </p:sp>
      <p:sp>
        <p:nvSpPr>
          <p:cNvPr id="7" name="Slide Number Placeholder 6"/>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164112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354384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a:solidFill>
                <a:prstClr val="white"/>
              </a:solidFill>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B1368F2-D7A2-8942-B0BC-7BD26FAAAFE3}" type="datetimeFigureOut">
              <a:rPr lang="en-US" smtClean="0">
                <a:solidFill>
                  <a:srgbClr val="1F497D">
                    <a:lumMod val="60000"/>
                    <a:lumOff val="40000"/>
                  </a:srgbClr>
                </a:solidFill>
              </a:rPr>
              <a:pPr/>
              <a:t>8/28/16</a:t>
            </a:fld>
            <a:endParaRPr lang="en-US">
              <a:solidFill>
                <a:srgbClr val="1F497D">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1F497D">
                  <a:lumMod val="60000"/>
                  <a:lumOff val="40000"/>
                </a:srgbClr>
              </a:solidFill>
            </a:endParaRPr>
          </a:p>
        </p:txBody>
      </p:sp>
      <p:sp>
        <p:nvSpPr>
          <p:cNvPr id="6" name="Slide Number Placeholder 5"/>
          <p:cNvSpPr>
            <a:spLocks noGrp="1"/>
          </p:cNvSpPr>
          <p:nvPr>
            <p:ph type="sldNum" sz="quarter" idx="12"/>
          </p:nvPr>
        </p:nvSpPr>
        <p:spPr/>
        <p:txBody>
          <a:bodyPr/>
          <a:lstStyle/>
          <a:p>
            <a:fld id="{9F310E86-C8C6-3240-B646-23F2C9E225E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211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E4B1A6-60ED-4C35-9FA4-7F8E349CEEFA}" type="datetimeFigureOut">
              <a:rPr lang="en-GB" smtClean="0"/>
              <a:pPr/>
              <a:t>28/08/2016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661E66-77A4-467F-879F-07F6CB3F0499}" type="slidenum">
              <a:rPr lang="en-GB" smtClean="0"/>
              <a:pPr/>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theme" Target="../theme/theme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theme" Target="../theme/theme4.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9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4B1A6-60ED-4C35-9FA4-7F8E349CEEFA}" type="datetimeFigureOut">
              <a:rPr lang="en-GB" smtClean="0"/>
              <a:pPr/>
              <a:t>28/08/2016</a:t>
            </a:fld>
            <a:endParaRPr lang="en-GB"/>
          </a:p>
        </p:txBody>
      </p:sp>
      <p:sp>
        <p:nvSpPr>
          <p:cNvPr id="5" name="Footer Placeholder 4"/>
          <p:cNvSpPr>
            <a:spLocks noGrp="1"/>
          </p:cNvSpPr>
          <p:nvPr>
            <p:ph type="ftr" sz="quarter" idx="3"/>
          </p:nvPr>
        </p:nvSpPr>
        <p:spPr>
          <a:xfrm>
            <a:off x="3124200" y="635639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9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61E66-77A4-467F-879F-07F6CB3F0499}"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1"/>
            <a:ext cx="6508377" cy="3916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198659" y="6356354"/>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solidFill>
                  <a:srgbClr val="242852">
                    <a:lumMod val="60000"/>
                    <a:lumOff val="40000"/>
                  </a:srgbClr>
                </a:solidFill>
              </a:rPr>
              <a:pPr/>
              <a:t>8/28/16</a:t>
            </a:fld>
            <a:endParaRPr lang="en-US">
              <a:solidFill>
                <a:srgbClr val="242852">
                  <a:lumMod val="60000"/>
                  <a:lumOff val="40000"/>
                </a:srgbClr>
              </a:solidFill>
            </a:endParaRPr>
          </a:p>
        </p:txBody>
      </p:sp>
      <p:sp>
        <p:nvSpPr>
          <p:cNvPr id="5" name="Footer Placeholder 4"/>
          <p:cNvSpPr>
            <a:spLocks noGrp="1"/>
          </p:cNvSpPr>
          <p:nvPr>
            <p:ph type="ftr" sz="quarter" idx="3"/>
          </p:nvPr>
        </p:nvSpPr>
        <p:spPr>
          <a:xfrm>
            <a:off x="174812" y="6356354"/>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solidFill>
                <a:srgbClr val="242852">
                  <a:lumMod val="60000"/>
                  <a:lumOff val="40000"/>
                </a:srgbClr>
              </a:solidFill>
            </a:endParaRPr>
          </a:p>
        </p:txBody>
      </p:sp>
      <p:sp>
        <p:nvSpPr>
          <p:cNvPr id="6" name="Slide Number Placeholder 5"/>
          <p:cNvSpPr>
            <a:spLocks noGrp="1"/>
          </p:cNvSpPr>
          <p:nvPr>
            <p:ph type="sldNum" sz="quarter" idx="4"/>
          </p:nvPr>
        </p:nvSpPr>
        <p:spPr>
          <a:xfrm>
            <a:off x="8256494" y="361018"/>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17343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Helvetica" charset="0"/>
              </a:defRPr>
            </a:lvl1pPr>
          </a:lstStyle>
          <a:p>
            <a:pPr fontAlgn="base">
              <a:spcBef>
                <a:spcPct val="0"/>
              </a:spcBef>
              <a:spcAft>
                <a:spcPct val="0"/>
              </a:spcAft>
            </a:pPr>
            <a:fld id="{99A810DF-EE26-E24E-BE56-0DE7271EB6A6}" type="datetimeFigureOut">
              <a:rPr lang="en-US" smtClean="0">
                <a:ea typeface="ＭＳ Ｐゴシック" charset="0"/>
              </a:rPr>
              <a:pPr fontAlgn="base">
                <a:spcBef>
                  <a:spcPct val="0"/>
                </a:spcBef>
                <a:spcAft>
                  <a:spcPct val="0"/>
                </a:spcAft>
              </a:pPr>
              <a:t>8/28/16</a:t>
            </a:fld>
            <a:endParaRPr lang="en-US" smtClean="0">
              <a:ea typeface="ＭＳ Ｐゴシック" charset="0"/>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Helvetica" charset="0"/>
              </a:defRPr>
            </a:lvl1pPr>
          </a:lstStyle>
          <a:p>
            <a:pPr fontAlgn="base">
              <a:spcBef>
                <a:spcPct val="0"/>
              </a:spcBef>
              <a:spcAft>
                <a:spcPct val="0"/>
              </a:spcAft>
            </a:pPr>
            <a:r>
              <a:rPr lang="en-US" smtClean="0">
                <a:ea typeface="ＭＳ Ｐゴシック" charset="0"/>
              </a:rPr>
              <a:t>© AMIA 2011</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Helvetica" charset="0"/>
              </a:defRPr>
            </a:lvl1pPr>
          </a:lstStyle>
          <a:p>
            <a:pPr fontAlgn="base">
              <a:spcBef>
                <a:spcPct val="0"/>
              </a:spcBef>
              <a:spcAft>
                <a:spcPct val="0"/>
              </a:spcAft>
            </a:pPr>
            <a:fld id="{7830944B-3AFA-2649-ACC9-C10F7594FA6D}" type="slidenum">
              <a:rPr lang="en-US" smtClean="0">
                <a:ea typeface="ＭＳ Ｐゴシック" charset="0"/>
              </a:rPr>
              <a:pPr fontAlgn="base">
                <a:spcBef>
                  <a:spcPct val="0"/>
                </a:spcBef>
                <a:spcAft>
                  <a:spcPct val="0"/>
                </a:spcAft>
              </a:pPr>
              <a:t>‹#›</a:t>
            </a:fld>
            <a:endParaRPr lang="en-US" smtClean="0">
              <a:ea typeface="ＭＳ Ｐゴシック" charset="0"/>
            </a:endParaRPr>
          </a:p>
        </p:txBody>
      </p:sp>
    </p:spTree>
    <p:extLst>
      <p:ext uri="{BB962C8B-B14F-4D97-AF65-F5344CB8AC3E}">
        <p14:creationId xmlns:p14="http://schemas.microsoft.com/office/powerpoint/2010/main" val="213089682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ransition spd="med">
    <p:wedge/>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Helvetica" pitchFamily="2" charset="0"/>
          <a:ea typeface="ＭＳ Ｐゴシック" charset="0"/>
        </a:defRPr>
      </a:lvl2pPr>
      <a:lvl3pPr algn="ctr" rtl="0" eaLnBrk="0" fontAlgn="base" hangingPunct="0">
        <a:spcBef>
          <a:spcPct val="0"/>
        </a:spcBef>
        <a:spcAft>
          <a:spcPct val="0"/>
        </a:spcAft>
        <a:defRPr sz="4400">
          <a:solidFill>
            <a:schemeClr val="tx1"/>
          </a:solidFill>
          <a:latin typeface="Helvetica" pitchFamily="2" charset="0"/>
          <a:ea typeface="ＭＳ Ｐゴシック" charset="0"/>
        </a:defRPr>
      </a:lvl3pPr>
      <a:lvl4pPr algn="ctr" rtl="0" eaLnBrk="0" fontAlgn="base" hangingPunct="0">
        <a:spcBef>
          <a:spcPct val="0"/>
        </a:spcBef>
        <a:spcAft>
          <a:spcPct val="0"/>
        </a:spcAft>
        <a:defRPr sz="4400">
          <a:solidFill>
            <a:schemeClr val="tx1"/>
          </a:solidFill>
          <a:latin typeface="Helvetica" pitchFamily="2" charset="0"/>
          <a:ea typeface="ＭＳ Ｐゴシック" charset="0"/>
        </a:defRPr>
      </a:lvl4pPr>
      <a:lvl5pPr algn="ctr" rtl="0" eaLnBrk="0" fontAlgn="base" hangingPunct="0">
        <a:spcBef>
          <a:spcPct val="0"/>
        </a:spcBef>
        <a:spcAft>
          <a:spcPct val="0"/>
        </a:spcAft>
        <a:defRPr sz="4400">
          <a:solidFill>
            <a:schemeClr val="tx1"/>
          </a:solidFill>
          <a:latin typeface="Helvetica" pitchFamily="2" charset="0"/>
          <a:ea typeface="ＭＳ Ｐゴシック" charset="0"/>
        </a:defRPr>
      </a:lvl5pPr>
      <a:lvl6pPr marL="457200" algn="ctr" rtl="0" fontAlgn="base">
        <a:spcBef>
          <a:spcPct val="0"/>
        </a:spcBef>
        <a:spcAft>
          <a:spcPct val="0"/>
        </a:spcAft>
        <a:defRPr sz="4400">
          <a:solidFill>
            <a:schemeClr val="tx1"/>
          </a:solidFill>
          <a:latin typeface="Helvetica" pitchFamily="2" charset="0"/>
        </a:defRPr>
      </a:lvl6pPr>
      <a:lvl7pPr marL="914400" algn="ctr" rtl="0" fontAlgn="base">
        <a:spcBef>
          <a:spcPct val="0"/>
        </a:spcBef>
        <a:spcAft>
          <a:spcPct val="0"/>
        </a:spcAft>
        <a:defRPr sz="4400">
          <a:solidFill>
            <a:schemeClr val="tx1"/>
          </a:solidFill>
          <a:latin typeface="Helvetica" pitchFamily="2" charset="0"/>
        </a:defRPr>
      </a:lvl7pPr>
      <a:lvl8pPr marL="1371600" algn="ctr" rtl="0" fontAlgn="base">
        <a:spcBef>
          <a:spcPct val="0"/>
        </a:spcBef>
        <a:spcAft>
          <a:spcPct val="0"/>
        </a:spcAft>
        <a:defRPr sz="4400">
          <a:solidFill>
            <a:schemeClr val="tx1"/>
          </a:solidFill>
          <a:latin typeface="Helvetica" pitchFamily="2" charset="0"/>
        </a:defRPr>
      </a:lvl8pPr>
      <a:lvl9pPr marL="1828800" algn="ctr" rtl="0" fontAlgn="base">
        <a:spcBef>
          <a:spcPct val="0"/>
        </a:spcBef>
        <a:spcAft>
          <a:spcPct val="0"/>
        </a:spcAft>
        <a:defRPr sz="4400">
          <a:solidFill>
            <a:schemeClr val="tx1"/>
          </a:solidFill>
          <a:latin typeface="Helvetica" pitchFamily="2"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pPr defTabSz="457200"/>
            <a:fld id="{0B1368F2-D7A2-8942-B0BC-7BD26FAAAFE3}" type="datetimeFigureOut">
              <a:rPr lang="en-US" smtClean="0">
                <a:solidFill>
                  <a:srgbClr val="1F497D">
                    <a:lumMod val="60000"/>
                    <a:lumOff val="40000"/>
                  </a:srgbClr>
                </a:solidFill>
              </a:rPr>
              <a:pPr defTabSz="457200"/>
              <a:t>8/28/16</a:t>
            </a:fld>
            <a:endParaRPr lang="en-US">
              <a:solidFill>
                <a:srgbClr val="1F497D">
                  <a:lumMod val="60000"/>
                  <a:lumOff val="40000"/>
                </a:srgbClr>
              </a:solidFill>
            </a:endParaRPr>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pPr defTabSz="457200"/>
            <a:endParaRPr lang="en-US">
              <a:solidFill>
                <a:srgbClr val="1F497D">
                  <a:lumMod val="60000"/>
                  <a:lumOff val="40000"/>
                </a:srgbClr>
              </a:solidFill>
            </a:endParaRPr>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pPr defTabSz="457200"/>
            <a:fld id="{9F310E86-C8C6-3240-B646-23F2C9E225EE}" type="slidenum">
              <a:rPr lang="en-US" smtClean="0">
                <a:solidFill>
                  <a:prstClr val="white"/>
                </a:solidFill>
              </a:rPr>
              <a:pPr defTabSz="457200"/>
              <a:t>‹#›</a:t>
            </a:fld>
            <a:endParaRPr lang="en-US">
              <a:solidFill>
                <a:prstClr val="white"/>
              </a:solidFill>
            </a:endParaRPr>
          </a:p>
        </p:txBody>
      </p:sp>
    </p:spTree>
    <p:extLst>
      <p:ext uri="{BB962C8B-B14F-4D97-AF65-F5344CB8AC3E}">
        <p14:creationId xmlns:p14="http://schemas.microsoft.com/office/powerpoint/2010/main" val="9803876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jpg"/><Relationship Id="rId1" Type="http://schemas.openxmlformats.org/officeDocument/2006/relationships/slideLayout" Target="../slideLayouts/slideLayout4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4.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44.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mailto:ashish.sharma@emory.edu" TargetMode="External"/><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2400" y="157207"/>
            <a:ext cx="8763000" cy="1366837"/>
          </a:xfrm>
          <a:prstGeom prst="rect">
            <a:avLst/>
          </a:prstGeom>
        </p:spPr>
        <p:txBody>
          <a:bodyPr vert="horz" lIns="91440" tIns="45720" rIns="91440" bIns="45720" rtlCol="0" anchor="ctr">
            <a:noAutofit/>
          </a:bodyPr>
          <a:lstStyle/>
          <a:p>
            <a:pPr lvl="0" algn="ctr">
              <a:spcBef>
                <a:spcPct val="0"/>
              </a:spcBef>
              <a:defRPr/>
            </a:pPr>
            <a:r>
              <a:rPr lang="en-GB" sz="4400" dirty="0" smtClean="0">
                <a:solidFill>
                  <a:srgbClr val="000000"/>
                </a:solidFill>
              </a:rPr>
              <a:t>Biomedical Informatics</a:t>
            </a:r>
          </a:p>
        </p:txBody>
      </p:sp>
      <p:sp>
        <p:nvSpPr>
          <p:cNvPr id="6" name="Rectangle 3"/>
          <p:cNvSpPr txBox="1">
            <a:spLocks noChangeArrowheads="1"/>
          </p:cNvSpPr>
          <p:nvPr/>
        </p:nvSpPr>
        <p:spPr>
          <a:xfrm>
            <a:off x="914400" y="1371600"/>
            <a:ext cx="6858000" cy="3276600"/>
          </a:xfrm>
          <a:prstGeom prst="rect">
            <a:avLst/>
          </a:prstGeom>
        </p:spPr>
        <p:txBody>
          <a:bodyPr vert="horz" lIns="91440" tIns="45720" rIns="91440" bIns="45720" rtlCol="0">
            <a:normAutofit/>
          </a:bodyPr>
          <a:lstStyle/>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lang="en-GB" altLang="zh-CN" sz="3000" b="1" dirty="0" smtClean="0">
                <a:latin typeface="+mj-lt"/>
              </a:rPr>
              <a:t>@ </a:t>
            </a:r>
            <a:r>
              <a:rPr lang="en-GB" altLang="zh-CN" sz="3000" b="1" dirty="0" err="1" smtClean="0">
                <a:latin typeface="+mj-lt"/>
              </a:rPr>
              <a:t>emory.edu</a:t>
            </a:r>
            <a:endParaRPr lang="en-GB" altLang="zh-CN" sz="3000" b="1" dirty="0" smtClean="0">
              <a:latin typeface="+mj-lt"/>
            </a:endParaRPr>
          </a:p>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lang="en-GB" altLang="zh-CN" sz="3000" b="1" dirty="0">
              <a:latin typeface="+mj-lt"/>
            </a:endParaRPr>
          </a:p>
          <a:p>
            <a:pPr marL="342900" marR="0" lvl="0" indent="-342900" algn="ctr"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lang="en-GB" altLang="zh-CN" sz="3600" b="1" dirty="0" smtClean="0">
                <a:latin typeface="+mj-lt"/>
              </a:rPr>
              <a:t>BMI 500</a:t>
            </a:r>
            <a:endParaRPr lang="en-GB" altLang="zh-CN" sz="1100" b="1" dirty="0" smtClean="0">
              <a:latin typeface="+mj-lt"/>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p>
          <a:p>
            <a:pPr marL="342900" lvl="0" indent="-342900" defTabSz="449263">
              <a:lnSpc>
                <a:spcPct val="90000"/>
              </a:lnSpc>
              <a:spcBef>
                <a:spcPct val="20000"/>
              </a:spcBef>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r>
              <a:rPr kumimoji="0" lang="en-GB" altLang="zh-CN" b="0" i="0" u="none" strike="noStrike" kern="1200" cap="none" spc="0" normalizeH="0" baseline="0" noProof="0" dirty="0" smtClean="0">
                <a:ln>
                  <a:noFill/>
                </a:ln>
                <a:solidFill>
                  <a:schemeClr val="bg1"/>
                </a:solidFill>
                <a:effectLst/>
                <a:uLnTx/>
                <a:uFillTx/>
                <a:latin typeface="+mj-lt"/>
                <a:ea typeface="+mn-ea"/>
                <a:cs typeface="+mn-cs"/>
              </a:rPr>
              <a:t>		</a:t>
            </a:r>
            <a:endParaRPr lang="en-GB" altLang="zh-CN" dirty="0">
              <a:solidFill>
                <a:schemeClr val="bg1"/>
              </a:solidFill>
            </a:endParaRPr>
          </a:p>
          <a:p>
            <a:pPr marL="342900" marR="0" lvl="0" indent="-342900" algn="l" defTabSz="449263" rtl="0" eaLnBrk="1" fontAlgn="auto" latinLnBrk="0" hangingPunct="1">
              <a:lnSpc>
                <a:spcPct val="90000"/>
              </a:lnSpc>
              <a:spcBef>
                <a:spcPct val="20000"/>
              </a:spcBef>
              <a:spcAft>
                <a:spcPts val="0"/>
              </a:spcAft>
              <a:buClrTx/>
              <a:buSzTx/>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20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GB" altLang="zh-CN" sz="3200" b="0" i="0" u="none" strike="noStrike" kern="1200" cap="none" spc="0" normalizeH="0" baseline="0" noProof="0" dirty="0" smtClean="0">
              <a:ln>
                <a:noFill/>
              </a:ln>
              <a:solidFill>
                <a:schemeClr val="bg1"/>
              </a:solidFill>
              <a:effectLst/>
              <a:uLnTx/>
              <a:uFillTx/>
              <a:latin typeface="+mj-lt"/>
              <a:ea typeface="+mn-ea"/>
              <a:cs typeface="+mn-cs"/>
            </a:endParaRPr>
          </a:p>
          <a:p>
            <a:pPr marL="342900" marR="0" lvl="0" indent="-342900" algn="l" defTabSz="449263" rtl="0" eaLnBrk="1" fontAlgn="auto" latinLnBrk="0" hangingPunct="1">
              <a:lnSpc>
                <a:spcPct val="90000"/>
              </a:lnSpc>
              <a:spcBef>
                <a:spcPct val="20000"/>
              </a:spcBef>
              <a:spcAft>
                <a:spcPts val="0"/>
              </a:spcAft>
              <a:buClrTx/>
              <a:buSzTx/>
              <a:buFont typeface="Arial" pitchFamily="34" charset="0"/>
              <a:buChar char="•"/>
              <a:tabLst>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defRPr/>
            </a:pPr>
            <a:endParaRPr kumimoji="0" lang="en-US" altLang="zh-CN" sz="3200" b="0" i="0" u="none" strike="noStrike" kern="1200" cap="none" spc="0" normalizeH="0" baseline="0" noProof="0" dirty="0" smtClean="0">
              <a:ln>
                <a:noFill/>
              </a:ln>
              <a:solidFill>
                <a:schemeClr val="bg1"/>
              </a:solidFill>
              <a:effectLst/>
              <a:uLnTx/>
              <a:uFillTx/>
              <a:latin typeface="+mj-lt"/>
              <a:ea typeface="+mn-ea"/>
              <a:cs typeface="+mn-cs"/>
            </a:endParaRPr>
          </a:p>
        </p:txBody>
      </p:sp>
      <p:pic>
        <p:nvPicPr>
          <p:cNvPr id="18" name="Picture 1" descr="EU_DepartmentOfBiomedicalInformatics_SchMed_hz_st_280bk"/>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600202" y="5562600"/>
            <a:ext cx="6015621" cy="1081088"/>
          </a:xfrm>
          <a:prstGeom prst="rect">
            <a:avLst/>
          </a:prstGeom>
          <a:gradFill flip="none" rotWithShape="1">
            <a:gsLst>
              <a:gs pos="0">
                <a:schemeClr val="bg1"/>
              </a:gs>
              <a:gs pos="100000">
                <a:prstClr val="white"/>
              </a:gs>
            </a:gsLst>
            <a:lin ang="0" scaled="1"/>
            <a:tileRect/>
          </a:gradFill>
          <a:ln>
            <a:noFill/>
          </a:ln>
        </p:spPr>
      </p:pic>
      <p:pic>
        <p:nvPicPr>
          <p:cNvPr id="3" name="Picture 2"/>
          <p:cNvPicPr>
            <a:picLocks noChangeAspect="1"/>
          </p:cNvPicPr>
          <p:nvPr/>
        </p:nvPicPr>
        <p:blipFill>
          <a:blip r:embed="rId4">
            <a:alphaModFix amt="24000"/>
          </a:blip>
          <a:stretch>
            <a:fillRect/>
          </a:stretch>
        </p:blipFill>
        <p:spPr>
          <a:xfrm>
            <a:off x="1981200" y="2286003"/>
            <a:ext cx="4800600" cy="3108201"/>
          </a:xfrm>
          <a:prstGeom prst="rect">
            <a:avLst/>
          </a:prstGeom>
        </p:spPr>
      </p:pic>
    </p:spTree>
    <p:extLst>
      <p:ext uri="{BB962C8B-B14F-4D97-AF65-F5344CB8AC3E}">
        <p14:creationId xmlns:p14="http://schemas.microsoft.com/office/powerpoint/2010/main" val="26021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a:xfrm>
            <a:off x="457200" y="2209801"/>
            <a:ext cx="6894155" cy="3916363"/>
          </a:xfrm>
        </p:spPr>
        <p:txBody>
          <a:bodyPr>
            <a:normAutofit fontScale="85000" lnSpcReduction="20000"/>
          </a:bodyPr>
          <a:lstStyle/>
          <a:p>
            <a:pPr marL="0" indent="0">
              <a:buNone/>
            </a:pPr>
            <a:r>
              <a:rPr lang="en-US" dirty="0" smtClean="0"/>
              <a:t>BMI is a heterogeneous field that brings together clinicians, researchers from both life sciences and physical sciences, and engineers</a:t>
            </a:r>
          </a:p>
          <a:p>
            <a:pPr marL="0" indent="0">
              <a:buNone/>
            </a:pPr>
            <a:r>
              <a:rPr lang="en-US" dirty="0" smtClean="0"/>
              <a:t>BMI training allows you to become better consumers of information gathered in:</a:t>
            </a:r>
          </a:p>
          <a:p>
            <a:pPr lvl="1"/>
            <a:r>
              <a:rPr lang="en-US" dirty="0"/>
              <a:t>Hospitals and Healthcare Practice</a:t>
            </a:r>
          </a:p>
          <a:p>
            <a:pPr lvl="1"/>
            <a:r>
              <a:rPr lang="en-US" dirty="0"/>
              <a:t>Biological and Clinical Research</a:t>
            </a:r>
          </a:p>
          <a:p>
            <a:pPr lvl="1"/>
            <a:r>
              <a:rPr lang="en-US" dirty="0"/>
              <a:t>…</a:t>
            </a:r>
          </a:p>
          <a:p>
            <a:pPr marL="0" indent="0">
              <a:buNone/>
            </a:pPr>
            <a:r>
              <a:rPr lang="en-US" dirty="0" smtClean="0"/>
              <a:t>while advancing computer science and other cross-cutting disciplines.</a:t>
            </a:r>
            <a:endParaRPr lang="en-US" dirty="0"/>
          </a:p>
          <a:p>
            <a:pPr marL="0" indent="0">
              <a:buNone/>
            </a:pPr>
            <a:r>
              <a:rPr lang="en-US" dirty="0" smtClean="0"/>
              <a:t>You don’t necessarily “train” in BMI, as much as get experience in applying informatics techniques in biomedical and/or clinical domains</a:t>
            </a:r>
          </a:p>
        </p:txBody>
      </p:sp>
    </p:spTree>
    <p:extLst>
      <p:ext uri="{BB962C8B-B14F-4D97-AF65-F5344CB8AC3E}">
        <p14:creationId xmlns:p14="http://schemas.microsoft.com/office/powerpoint/2010/main" val="486696057"/>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605294"/>
          </a:xfrm>
        </p:spPr>
        <p:txBody>
          <a:bodyPr lIns="63500" tIns="25400" rIns="63500" bIns="25400" anchor="t">
            <a:spAutoFit/>
          </a:bodyPr>
          <a:lstStyle/>
          <a:p>
            <a:pPr eaLnBrk="1" hangingPunct="1"/>
            <a:r>
              <a:rPr lang="en-US" smtClean="0">
                <a:latin typeface="Arial" charset="0"/>
                <a:cs typeface="Arial" charset="0"/>
              </a:rPr>
              <a:t>Biomedical Informatics</a:t>
            </a:r>
            <a:endParaRPr lang="en-US">
              <a:latin typeface="Arial" charset="0"/>
              <a:cs typeface="Arial" charset="0"/>
            </a:endParaRPr>
          </a:p>
        </p:txBody>
      </p:sp>
      <p:sp>
        <p:nvSpPr>
          <p:cNvPr id="420867" name="Rectangle 3"/>
          <p:cNvSpPr>
            <a:spLocks noGrp="1" noChangeArrowheads="1"/>
          </p:cNvSpPr>
          <p:nvPr>
            <p:ph idx="1"/>
          </p:nvPr>
        </p:nvSpPr>
        <p:spPr>
          <a:xfrm>
            <a:off x="457200" y="1486801"/>
            <a:ext cx="8229600" cy="4343400"/>
          </a:xfrm>
        </p:spPr>
        <p:txBody>
          <a:bodyPr/>
          <a:lstStyle/>
          <a:p>
            <a:pPr marL="0" indent="0" eaLnBrk="1" hangingPunct="1">
              <a:buFontTx/>
              <a:buNone/>
            </a:pPr>
            <a:r>
              <a:rPr lang="en-US" sz="3600" i="1" dirty="0" smtClean="0">
                <a:latin typeface="Arial" charset="0"/>
                <a:cs typeface="Arial" charset="0"/>
              </a:rPr>
              <a:t>Biomedical informatics</a:t>
            </a:r>
            <a:r>
              <a:rPr lang="en-US" sz="3600" dirty="0" smtClean="0">
                <a:latin typeface="Arial" charset="0"/>
                <a:cs typeface="Arial" charset="0"/>
              </a:rPr>
              <a:t> (BMI) is the interdisciplinary field that studies and pursues the effective uses of biomedical data, information, and knowledge for scientific inquiry, problem solving, and decision making, motivated by efforts to improve human health.</a:t>
            </a:r>
            <a:endParaRPr lang="en-US" sz="3600" dirty="0">
              <a:latin typeface="Arial" charset="0"/>
              <a:cs typeface="Arial" charset="0"/>
            </a:endParaRPr>
          </a:p>
        </p:txBody>
      </p:sp>
    </p:spTree>
    <p:extLst>
      <p:ext uri="{BB962C8B-B14F-4D97-AF65-F5344CB8AC3E}">
        <p14:creationId xmlns:p14="http://schemas.microsoft.com/office/powerpoint/2010/main" val="1794824659"/>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1"/>
            <a:ext cx="8229600" cy="1036181"/>
          </a:xfrm>
        </p:spPr>
        <p:txBody>
          <a:bodyPr lIns="63500" tIns="25400" rIns="63500" bIns="25400" anchor="t">
            <a:spAutoFit/>
          </a:bodyPr>
          <a:lstStyle/>
          <a:p>
            <a:pPr algn="l" eaLnBrk="1" hangingPunct="1"/>
            <a:r>
              <a:rPr lang="en-US" sz="3200" dirty="0">
                <a:latin typeface="Arial" charset="0"/>
                <a:cs typeface="Arial" charset="0"/>
              </a:rPr>
              <a:t>Biomedical Informatics:</a:t>
            </a:r>
            <a:br>
              <a:rPr lang="en-US" sz="3200" dirty="0">
                <a:latin typeface="Arial" charset="0"/>
                <a:cs typeface="Arial" charset="0"/>
              </a:rPr>
            </a:br>
            <a:r>
              <a:rPr lang="en-US" sz="3200" dirty="0">
                <a:latin typeface="Arial" charset="0"/>
                <a:cs typeface="Arial" charset="0"/>
              </a:rPr>
              <a:t>Corollaries to the Definition</a:t>
            </a:r>
          </a:p>
        </p:txBody>
      </p:sp>
      <p:sp>
        <p:nvSpPr>
          <p:cNvPr id="420867" name="Rectangle 3"/>
          <p:cNvSpPr>
            <a:spLocks noGrp="1" noChangeArrowheads="1"/>
          </p:cNvSpPr>
          <p:nvPr>
            <p:ph idx="1"/>
          </p:nvPr>
        </p:nvSpPr>
        <p:spPr/>
        <p:txBody>
          <a:bodyPr rtlCol="0">
            <a:normAutofit lnSpcReduction="10000"/>
          </a:bodyPr>
          <a:lstStyle/>
          <a:p>
            <a:pPr marL="457200" indent="-457200" eaLnBrk="1" fontAlgn="auto" hangingPunct="1">
              <a:spcBef>
                <a:spcPts val="1800"/>
              </a:spcBef>
              <a:spcAft>
                <a:spcPts val="0"/>
              </a:spcAft>
              <a:buFontTx/>
              <a:buAutoNum type="arabicPeriod"/>
              <a:defRPr/>
            </a:pPr>
            <a:r>
              <a:rPr lang="en-US" dirty="0" smtClean="0">
                <a:ea typeface="+mn-ea"/>
              </a:rPr>
              <a:t>BMI develops, studies and applies </a:t>
            </a:r>
            <a:r>
              <a:rPr lang="en-US" dirty="0" smtClean="0">
                <a:solidFill>
                  <a:srgbClr val="FF0000"/>
                </a:solidFill>
                <a:ea typeface="+mn-ea"/>
              </a:rPr>
              <a:t>theories, methods and processes</a:t>
            </a:r>
            <a:r>
              <a:rPr lang="en-US" dirty="0" smtClean="0">
                <a:ea typeface="+mn-ea"/>
              </a:rPr>
              <a:t> for the generation, storage, retrieval, use, and sharing of biomedical data, information, and knowledge.</a:t>
            </a:r>
          </a:p>
          <a:p>
            <a:pPr marL="457200" indent="-457200" eaLnBrk="1" fontAlgn="auto" hangingPunct="1">
              <a:spcBef>
                <a:spcPts val="1800"/>
              </a:spcBef>
              <a:spcAft>
                <a:spcPts val="0"/>
              </a:spcAft>
              <a:buFontTx/>
              <a:buAutoNum type="arabicPeriod"/>
              <a:defRPr/>
            </a:pPr>
            <a:r>
              <a:rPr lang="en-US" dirty="0" smtClean="0">
                <a:ea typeface="+mn-ea"/>
              </a:rPr>
              <a:t>BMI builds on </a:t>
            </a:r>
            <a:r>
              <a:rPr lang="en-US" dirty="0" smtClean="0">
                <a:solidFill>
                  <a:srgbClr val="FF0000"/>
                </a:solidFill>
                <a:ea typeface="+mn-ea"/>
              </a:rPr>
              <a:t>computing, communication and information sciences</a:t>
            </a:r>
            <a:r>
              <a:rPr lang="en-US" dirty="0" smtClean="0">
                <a:ea typeface="+mn-ea"/>
              </a:rPr>
              <a:t> and technologies and their application in biomedicine.</a:t>
            </a:r>
          </a:p>
        </p:txBody>
      </p:sp>
    </p:spTree>
    <p:extLst>
      <p:ext uri="{BB962C8B-B14F-4D97-AF65-F5344CB8AC3E}">
        <p14:creationId xmlns:p14="http://schemas.microsoft.com/office/powerpoint/2010/main" val="16099096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wipe(left)">
                                      <p:cBhvr>
                                        <p:cTn id="7" dur="500"/>
                                        <p:tgtEl>
                                          <p:spTgt spid="4208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1"/>
            <a:ext cx="8229600" cy="1036181"/>
          </a:xfrm>
        </p:spPr>
        <p:txBody>
          <a:bodyPr lIns="63500" tIns="25400" rIns="63500" bIns="25400" anchor="t">
            <a:spAutoFit/>
          </a:bodyPr>
          <a:lstStyle/>
          <a:p>
            <a:pPr algn="l" eaLnBrk="1" hangingPunct="1"/>
            <a:r>
              <a:rPr lang="en-US" sz="3200" dirty="0">
                <a:latin typeface="Arial" charset="0"/>
                <a:cs typeface="Arial" charset="0"/>
              </a:rPr>
              <a:t>Biomedical Informatics:</a:t>
            </a:r>
            <a:br>
              <a:rPr lang="en-US" sz="3200" dirty="0">
                <a:latin typeface="Arial" charset="0"/>
                <a:cs typeface="Arial" charset="0"/>
              </a:rPr>
            </a:br>
            <a:r>
              <a:rPr lang="en-US" sz="3200" dirty="0">
                <a:latin typeface="Arial" charset="0"/>
                <a:cs typeface="Arial" charset="0"/>
              </a:rPr>
              <a:t>Corollaries to the Definition</a:t>
            </a:r>
          </a:p>
        </p:txBody>
      </p:sp>
      <p:sp>
        <p:nvSpPr>
          <p:cNvPr id="420867" name="Rectangle 3"/>
          <p:cNvSpPr>
            <a:spLocks noGrp="1" noChangeArrowheads="1"/>
          </p:cNvSpPr>
          <p:nvPr>
            <p:ph idx="1"/>
          </p:nvPr>
        </p:nvSpPr>
        <p:spPr/>
        <p:txBody>
          <a:bodyPr rtlCol="0">
            <a:normAutofit lnSpcReduction="10000"/>
          </a:bodyPr>
          <a:lstStyle/>
          <a:p>
            <a:pPr marL="457200" indent="-457200" eaLnBrk="1" fontAlgn="auto" hangingPunct="1">
              <a:spcBef>
                <a:spcPts val="1800"/>
              </a:spcBef>
              <a:spcAft>
                <a:spcPts val="0"/>
              </a:spcAft>
              <a:buFontTx/>
              <a:buAutoNum type="arabicPeriod" startAt="3"/>
              <a:defRPr/>
            </a:pPr>
            <a:r>
              <a:rPr lang="en-US" sz="2400" dirty="0" smtClean="0">
                <a:ea typeface="+mn-ea"/>
              </a:rPr>
              <a:t>BMI investigates and supports reasoning, modeling, simulation, experimentation and translation across the </a:t>
            </a:r>
            <a:r>
              <a:rPr lang="en-US" sz="2400" dirty="0" smtClean="0">
                <a:solidFill>
                  <a:srgbClr val="FF0000"/>
                </a:solidFill>
                <a:ea typeface="+mn-ea"/>
              </a:rPr>
              <a:t>spectrum from molecules to populations</a:t>
            </a:r>
            <a:r>
              <a:rPr lang="en-US" sz="2400" dirty="0" smtClean="0">
                <a:ea typeface="+mn-ea"/>
              </a:rPr>
              <a:t>, dealing with a variety of biological systems, bridging basic and clinical research and practice, and the healthcare enterprise.</a:t>
            </a:r>
          </a:p>
          <a:p>
            <a:pPr marL="457200" indent="-457200" eaLnBrk="1" fontAlgn="auto" hangingPunct="1">
              <a:spcBef>
                <a:spcPts val="1800"/>
              </a:spcBef>
              <a:spcAft>
                <a:spcPts val="0"/>
              </a:spcAft>
              <a:buFontTx/>
              <a:buAutoNum type="arabicPeriod" startAt="3"/>
              <a:defRPr/>
            </a:pPr>
            <a:r>
              <a:rPr lang="en-US" sz="2400" dirty="0" smtClean="0">
                <a:ea typeface="+mn-ea"/>
              </a:rPr>
              <a:t>BMI, recognizing that people are the ultimate users of biomedical information, draws upon the </a:t>
            </a:r>
            <a:r>
              <a:rPr lang="en-US" sz="2400" dirty="0" smtClean="0">
                <a:solidFill>
                  <a:srgbClr val="FF0000"/>
                </a:solidFill>
                <a:ea typeface="+mn-ea"/>
              </a:rPr>
              <a:t>social and behavioral sciences</a:t>
            </a:r>
            <a:r>
              <a:rPr lang="en-US" sz="2400" dirty="0" smtClean="0">
                <a:ea typeface="+mn-ea"/>
              </a:rPr>
              <a:t> to inform the design and evaluation of technical solutions and the evolution of complex economic, ethical, social, educational, and organizational systems.</a:t>
            </a:r>
          </a:p>
        </p:txBody>
      </p:sp>
    </p:spTree>
    <p:extLst>
      <p:ext uri="{BB962C8B-B14F-4D97-AF65-F5344CB8AC3E}">
        <p14:creationId xmlns:p14="http://schemas.microsoft.com/office/powerpoint/2010/main" val="13525064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Effect transition="in" filter="wipe(left)">
                                      <p:cBhvr>
                                        <p:cTn id="7" dur="500"/>
                                        <p:tgtEl>
                                          <p:spTgt spid="4208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95275" y="152400"/>
            <a:ext cx="8510588" cy="838200"/>
          </a:xfrm>
        </p:spPr>
        <p:txBody>
          <a:bodyPr/>
          <a:lstStyle/>
          <a:p>
            <a:pPr eaLnBrk="1" hangingPunct="1"/>
            <a:r>
              <a:rPr lang="en-US" sz="3600" dirty="0">
                <a:latin typeface="Arial" charset="0"/>
                <a:cs typeface="Arial" charset="0"/>
              </a:rPr>
              <a:t>Biomedical Informatics in Perspective</a:t>
            </a:r>
          </a:p>
        </p:txBody>
      </p:sp>
      <p:sp>
        <p:nvSpPr>
          <p:cNvPr id="205827" name="Text Box 3"/>
          <p:cNvSpPr txBox="1">
            <a:spLocks noChangeArrowheads="1"/>
          </p:cNvSpPr>
          <p:nvPr/>
        </p:nvSpPr>
        <p:spPr bwMode="auto">
          <a:xfrm>
            <a:off x="136527" y="1736725"/>
            <a:ext cx="1904187" cy="369332"/>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srgbClr val="EAEBDE"/>
                </a:solidFill>
                <a:latin typeface="Helvetica" charset="0"/>
              </a:rPr>
              <a:t>Basic Research</a:t>
            </a:r>
          </a:p>
        </p:txBody>
      </p:sp>
      <p:grpSp>
        <p:nvGrpSpPr>
          <p:cNvPr id="2" name="Group 4"/>
          <p:cNvGrpSpPr>
            <a:grpSpLocks/>
          </p:cNvGrpSpPr>
          <p:nvPr/>
        </p:nvGrpSpPr>
        <p:grpSpPr bwMode="auto">
          <a:xfrm>
            <a:off x="49215" y="1905001"/>
            <a:ext cx="2312987" cy="4664075"/>
            <a:chOff x="-17" y="1200"/>
            <a:chExt cx="1457" cy="2938"/>
          </a:xfrm>
        </p:grpSpPr>
        <p:sp>
          <p:nvSpPr>
            <p:cNvPr id="18454" name="Line 5"/>
            <p:cNvSpPr>
              <a:spLocks noChangeShapeType="1"/>
            </p:cNvSpPr>
            <p:nvPr/>
          </p:nvSpPr>
          <p:spPr bwMode="auto">
            <a:xfrm>
              <a:off x="1440" y="1200"/>
              <a:ext cx="0" cy="2784"/>
            </a:xfrm>
            <a:prstGeom prst="line">
              <a:avLst/>
            </a:prstGeom>
            <a:noFill/>
            <a:ln w="76200">
              <a:solidFill>
                <a:schemeClr val="tx2"/>
              </a:solidFill>
              <a:round/>
              <a:headEnd/>
              <a:tailEnd type="arrow"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55" name="Text Box 6"/>
            <p:cNvSpPr txBox="1">
              <a:spLocks noChangeArrowheads="1"/>
            </p:cNvSpPr>
            <p:nvPr/>
          </p:nvSpPr>
          <p:spPr bwMode="auto">
            <a:xfrm>
              <a:off x="-17" y="3731"/>
              <a:ext cx="1345" cy="407"/>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Applied Research</a:t>
              </a:r>
            </a:p>
            <a:p>
              <a:pPr algn="ctr" eaLnBrk="1" fontAlgn="base" hangingPunct="1">
                <a:spcBef>
                  <a:spcPct val="0"/>
                </a:spcBef>
                <a:spcAft>
                  <a:spcPct val="0"/>
                </a:spcAft>
              </a:pPr>
              <a:r>
                <a:rPr lang="en-US" b="1" smtClean="0">
                  <a:solidFill>
                    <a:srgbClr val="EAEBDE"/>
                  </a:solidFill>
                  <a:latin typeface="Helvetica" charset="0"/>
                </a:rPr>
                <a:t>And Practice</a:t>
              </a:r>
            </a:p>
          </p:txBody>
        </p:sp>
      </p:grpSp>
      <p:sp>
        <p:nvSpPr>
          <p:cNvPr id="205831" name="Text Box 7"/>
          <p:cNvSpPr txBox="1">
            <a:spLocks noChangeArrowheads="1"/>
          </p:cNvSpPr>
          <p:nvPr/>
        </p:nvSpPr>
        <p:spPr bwMode="auto">
          <a:xfrm>
            <a:off x="2971800" y="1676401"/>
            <a:ext cx="4876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Biomedical Informatics Methods, Techniques, and Theories</a:t>
            </a:r>
          </a:p>
        </p:txBody>
      </p:sp>
      <p:grpSp>
        <p:nvGrpSpPr>
          <p:cNvPr id="3" name="Group 8"/>
          <p:cNvGrpSpPr>
            <a:grpSpLocks/>
          </p:cNvGrpSpPr>
          <p:nvPr/>
        </p:nvGrpSpPr>
        <p:grpSpPr bwMode="auto">
          <a:xfrm>
            <a:off x="2286002" y="2438400"/>
            <a:ext cx="1992313" cy="3630613"/>
            <a:chOff x="1440" y="1536"/>
            <a:chExt cx="1255" cy="2287"/>
          </a:xfrm>
        </p:grpSpPr>
        <p:sp>
          <p:nvSpPr>
            <p:cNvPr id="18452" name="Line 9"/>
            <p:cNvSpPr>
              <a:spLocks noChangeShapeType="1"/>
            </p:cNvSpPr>
            <p:nvPr/>
          </p:nvSpPr>
          <p:spPr bwMode="auto">
            <a:xfrm flipH="1">
              <a:off x="1968" y="1536"/>
              <a:ext cx="432" cy="1968"/>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53" name="Text Box 10"/>
            <p:cNvSpPr txBox="1">
              <a:spLocks noChangeArrowheads="1"/>
            </p:cNvSpPr>
            <p:nvPr/>
          </p:nvSpPr>
          <p:spPr bwMode="auto">
            <a:xfrm>
              <a:off x="1440" y="3590"/>
              <a:ext cx="1255"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Bioinformatics</a:t>
              </a:r>
            </a:p>
          </p:txBody>
        </p:sp>
      </p:grpSp>
      <p:grpSp>
        <p:nvGrpSpPr>
          <p:cNvPr id="4" name="Group 11"/>
          <p:cNvGrpSpPr>
            <a:grpSpLocks/>
          </p:cNvGrpSpPr>
          <p:nvPr/>
        </p:nvGrpSpPr>
        <p:grpSpPr bwMode="auto">
          <a:xfrm>
            <a:off x="5715002" y="2438400"/>
            <a:ext cx="1463675" cy="3770313"/>
            <a:chOff x="3600" y="1536"/>
            <a:chExt cx="922" cy="2375"/>
          </a:xfrm>
        </p:grpSpPr>
        <p:sp>
          <p:nvSpPr>
            <p:cNvPr id="18450" name="Text Box 12"/>
            <p:cNvSpPr txBox="1">
              <a:spLocks noChangeArrowheads="1"/>
            </p:cNvSpPr>
            <p:nvPr/>
          </p:nvSpPr>
          <p:spPr bwMode="auto">
            <a:xfrm>
              <a:off x="3600" y="3504"/>
              <a:ext cx="92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Clinical</a:t>
              </a:r>
            </a:p>
            <a:p>
              <a:pPr algn="ctr" eaLnBrk="1" fontAlgn="base" hangingPunct="1">
                <a:spcBef>
                  <a:spcPct val="0"/>
                </a:spcBef>
                <a:spcAft>
                  <a:spcPct val="0"/>
                </a:spcAft>
              </a:pPr>
              <a:r>
                <a:rPr lang="en-US" b="1" smtClean="0">
                  <a:solidFill>
                    <a:prstClr val="black"/>
                  </a:solidFill>
                  <a:latin typeface="Helvetica" charset="0"/>
                </a:rPr>
                <a:t>Informatics</a:t>
              </a:r>
            </a:p>
          </p:txBody>
        </p:sp>
        <p:sp>
          <p:nvSpPr>
            <p:cNvPr id="18451" name="Line 13"/>
            <p:cNvSpPr>
              <a:spLocks noChangeShapeType="1"/>
            </p:cNvSpPr>
            <p:nvPr/>
          </p:nvSpPr>
          <p:spPr bwMode="auto">
            <a:xfrm>
              <a:off x="3744" y="1536"/>
              <a:ext cx="288" cy="1968"/>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5" name="Group 14"/>
          <p:cNvGrpSpPr>
            <a:grpSpLocks/>
          </p:cNvGrpSpPr>
          <p:nvPr/>
        </p:nvGrpSpPr>
        <p:grpSpPr bwMode="auto">
          <a:xfrm>
            <a:off x="4114802" y="2438400"/>
            <a:ext cx="1463675" cy="3770313"/>
            <a:chOff x="2592" y="1536"/>
            <a:chExt cx="922" cy="2375"/>
          </a:xfrm>
        </p:grpSpPr>
        <p:sp>
          <p:nvSpPr>
            <p:cNvPr id="18448" name="Line 15"/>
            <p:cNvSpPr>
              <a:spLocks noChangeShapeType="1"/>
            </p:cNvSpPr>
            <p:nvPr/>
          </p:nvSpPr>
          <p:spPr bwMode="auto">
            <a:xfrm flipH="1">
              <a:off x="3024" y="1536"/>
              <a:ext cx="0" cy="1968"/>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49" name="Text Box 16"/>
            <p:cNvSpPr txBox="1">
              <a:spLocks noChangeArrowheads="1"/>
            </p:cNvSpPr>
            <p:nvPr/>
          </p:nvSpPr>
          <p:spPr bwMode="auto">
            <a:xfrm>
              <a:off x="2592" y="3504"/>
              <a:ext cx="92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Imaging Informatics</a:t>
              </a:r>
            </a:p>
          </p:txBody>
        </p:sp>
      </p:grpSp>
      <p:grpSp>
        <p:nvGrpSpPr>
          <p:cNvPr id="6" name="Group 17"/>
          <p:cNvGrpSpPr>
            <a:grpSpLocks/>
          </p:cNvGrpSpPr>
          <p:nvPr/>
        </p:nvGrpSpPr>
        <p:grpSpPr bwMode="auto">
          <a:xfrm>
            <a:off x="7162800" y="2438400"/>
            <a:ext cx="1981200" cy="3770313"/>
            <a:chOff x="4512" y="1536"/>
            <a:chExt cx="1248" cy="2375"/>
          </a:xfrm>
        </p:grpSpPr>
        <p:sp>
          <p:nvSpPr>
            <p:cNvPr id="18446" name="Text Box 18"/>
            <p:cNvSpPr txBox="1">
              <a:spLocks noChangeArrowheads="1"/>
            </p:cNvSpPr>
            <p:nvPr/>
          </p:nvSpPr>
          <p:spPr bwMode="auto">
            <a:xfrm>
              <a:off x="4517" y="3504"/>
              <a:ext cx="1243"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Public Health Informatics</a:t>
              </a:r>
            </a:p>
          </p:txBody>
        </p:sp>
        <p:sp>
          <p:nvSpPr>
            <p:cNvPr id="18447" name="Line 19"/>
            <p:cNvSpPr>
              <a:spLocks noChangeShapeType="1"/>
            </p:cNvSpPr>
            <p:nvPr/>
          </p:nvSpPr>
          <p:spPr bwMode="auto">
            <a:xfrm>
              <a:off x="4512" y="1536"/>
              <a:ext cx="528" cy="1968"/>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sp>
        <p:nvSpPr>
          <p:cNvPr id="18443" name="Rectangle 27"/>
          <p:cNvSpPr>
            <a:spLocks noChangeArrowheads="1"/>
          </p:cNvSpPr>
          <p:nvPr/>
        </p:nvSpPr>
        <p:spPr bwMode="auto">
          <a:xfrm>
            <a:off x="6350" y="1238250"/>
            <a:ext cx="9132888" cy="38100"/>
          </a:xfrm>
          <a:prstGeom prst="rect">
            <a:avLst/>
          </a:prstGeom>
          <a:solidFill>
            <a:schemeClr val="tx2"/>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8444" name="Line 28"/>
          <p:cNvSpPr>
            <a:spLocks noChangeShapeType="1"/>
          </p:cNvSpPr>
          <p:nvPr/>
        </p:nvSpPr>
        <p:spPr bwMode="auto">
          <a:xfrm>
            <a:off x="12700" y="1333500"/>
            <a:ext cx="9120188"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8445" name="TextBox 6"/>
          <p:cNvSpPr txBox="1">
            <a:spLocks noChangeArrowheads="1"/>
          </p:cNvSpPr>
          <p:nvPr/>
        </p:nvSpPr>
        <p:spPr bwMode="auto">
          <a:xfrm>
            <a:off x="7512050" y="6411913"/>
            <a:ext cx="15182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Tree>
    <p:extLst>
      <p:ext uri="{BB962C8B-B14F-4D97-AF65-F5344CB8AC3E}">
        <p14:creationId xmlns:p14="http://schemas.microsoft.com/office/powerpoint/2010/main" val="201054338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5831"/>
                                        </p:tgtEl>
                                        <p:attrNameLst>
                                          <p:attrName>style.visibility</p:attrName>
                                        </p:attrNameLst>
                                      </p:cBhvr>
                                      <p:to>
                                        <p:strVal val="visible"/>
                                      </p:to>
                                    </p:set>
                                    <p:animEffect transition="in" filter="box(out)">
                                      <p:cBhvr>
                                        <p:cTn id="7" dur="500"/>
                                        <p:tgtEl>
                                          <p:spTgt spid="20583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5827"/>
                                        </p:tgtEl>
                                        <p:attrNameLst>
                                          <p:attrName>style.visibility</p:attrName>
                                        </p:attrNameLst>
                                      </p:cBhvr>
                                      <p:to>
                                        <p:strVal val="visible"/>
                                      </p:to>
                                    </p:set>
                                    <p:animEffect transition="in" filter="dissolve">
                                      <p:cBhvr>
                                        <p:cTn id="11" dur="500"/>
                                        <p:tgtEl>
                                          <p:spTgt spid="2058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par>
                                <p:cTn id="27" presetID="22" presetClass="entr" presetSubtype="1"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par>
                                <p:cTn id="30" presetID="22" presetClass="entr" presetSubtype="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autoUpdateAnimBg="0"/>
      <p:bldP spid="20583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9538" y="323850"/>
            <a:ext cx="8858250" cy="666751"/>
          </a:xfrm>
        </p:spPr>
        <p:txBody>
          <a:bodyPr/>
          <a:lstStyle/>
          <a:p>
            <a:pPr eaLnBrk="1" hangingPunct="1"/>
            <a:r>
              <a:rPr lang="en-US" sz="3600" dirty="0">
                <a:latin typeface="Helvetica" charset="0"/>
              </a:rPr>
              <a:t>Biomedical Informatics in Perspective</a:t>
            </a:r>
          </a:p>
        </p:txBody>
      </p:sp>
      <p:sp>
        <p:nvSpPr>
          <p:cNvPr id="22531" name="Text Box 3"/>
          <p:cNvSpPr txBox="1">
            <a:spLocks noChangeArrowheads="1"/>
          </p:cNvSpPr>
          <p:nvPr/>
        </p:nvSpPr>
        <p:spPr bwMode="auto">
          <a:xfrm>
            <a:off x="73027" y="1736725"/>
            <a:ext cx="1904187" cy="369332"/>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srgbClr val="EAEBDE"/>
                </a:solidFill>
                <a:latin typeface="Helvetica" charset="0"/>
              </a:rPr>
              <a:t>Basic Research</a:t>
            </a:r>
          </a:p>
        </p:txBody>
      </p:sp>
      <p:grpSp>
        <p:nvGrpSpPr>
          <p:cNvPr id="22532" name="Group 29"/>
          <p:cNvGrpSpPr>
            <a:grpSpLocks/>
          </p:cNvGrpSpPr>
          <p:nvPr/>
        </p:nvGrpSpPr>
        <p:grpSpPr bwMode="auto">
          <a:xfrm>
            <a:off x="75717" y="1903414"/>
            <a:ext cx="2134569" cy="3945167"/>
            <a:chOff x="139518" y="1903413"/>
            <a:chExt cx="2134887" cy="3945887"/>
          </a:xfrm>
        </p:grpSpPr>
        <p:sp>
          <p:nvSpPr>
            <p:cNvPr id="22561" name="Line 5"/>
            <p:cNvSpPr>
              <a:spLocks noChangeShapeType="1"/>
            </p:cNvSpPr>
            <p:nvPr/>
          </p:nvSpPr>
          <p:spPr bwMode="auto">
            <a:xfrm>
              <a:off x="2201863" y="1903413"/>
              <a:ext cx="0" cy="3281363"/>
            </a:xfrm>
            <a:prstGeom prst="line">
              <a:avLst/>
            </a:prstGeom>
            <a:noFill/>
            <a:ln w="76200">
              <a:solidFill>
                <a:schemeClr val="tx2"/>
              </a:solidFill>
              <a:round/>
              <a:headEnd/>
              <a:tailEnd type="arrow"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62" name="Text Box 6"/>
            <p:cNvSpPr txBox="1">
              <a:spLocks noChangeArrowheads="1"/>
            </p:cNvSpPr>
            <p:nvPr/>
          </p:nvSpPr>
          <p:spPr bwMode="auto">
            <a:xfrm>
              <a:off x="139518" y="5202850"/>
              <a:ext cx="2134887" cy="646450"/>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dirty="0" smtClean="0">
                  <a:solidFill>
                    <a:prstClr val="white"/>
                  </a:solidFill>
                  <a:latin typeface="Helvetica" charset="0"/>
                </a:rPr>
                <a:t>Applied Research</a:t>
              </a:r>
            </a:p>
            <a:p>
              <a:pPr algn="ctr" eaLnBrk="1" fontAlgn="base" hangingPunct="1">
                <a:spcBef>
                  <a:spcPct val="0"/>
                </a:spcBef>
                <a:spcAft>
                  <a:spcPct val="0"/>
                </a:spcAft>
              </a:pPr>
              <a:r>
                <a:rPr lang="en-US" b="1" dirty="0" smtClean="0">
                  <a:solidFill>
                    <a:prstClr val="white"/>
                  </a:solidFill>
                  <a:latin typeface="Helvetica" charset="0"/>
                </a:rPr>
                <a:t>And Practice</a:t>
              </a:r>
            </a:p>
          </p:txBody>
        </p:sp>
      </p:grpSp>
      <p:sp>
        <p:nvSpPr>
          <p:cNvPr id="22533" name="Text Box 7"/>
          <p:cNvSpPr txBox="1">
            <a:spLocks noChangeArrowheads="1"/>
          </p:cNvSpPr>
          <p:nvPr/>
        </p:nvSpPr>
        <p:spPr bwMode="auto">
          <a:xfrm>
            <a:off x="2908300" y="1600201"/>
            <a:ext cx="4876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Biomedical Informatics Methods, Techniques, and Theories</a:t>
            </a:r>
          </a:p>
        </p:txBody>
      </p:sp>
      <p:sp>
        <p:nvSpPr>
          <p:cNvPr id="22534" name="Text Box 8"/>
          <p:cNvSpPr txBox="1">
            <a:spLocks noChangeArrowheads="1"/>
          </p:cNvSpPr>
          <p:nvPr/>
        </p:nvSpPr>
        <p:spPr bwMode="auto">
          <a:xfrm>
            <a:off x="4062415" y="4575175"/>
            <a:ext cx="14636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Imaging Informatics</a:t>
            </a:r>
          </a:p>
        </p:txBody>
      </p:sp>
      <p:sp>
        <p:nvSpPr>
          <p:cNvPr id="22535" name="Line 9"/>
          <p:cNvSpPr>
            <a:spLocks noChangeShapeType="1"/>
          </p:cNvSpPr>
          <p:nvPr/>
        </p:nvSpPr>
        <p:spPr bwMode="auto">
          <a:xfrm flipH="1">
            <a:off x="4773615" y="2438401"/>
            <a:ext cx="331787" cy="1911351"/>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6" name="Text Box 10"/>
          <p:cNvSpPr txBox="1">
            <a:spLocks noChangeArrowheads="1"/>
          </p:cNvSpPr>
          <p:nvPr/>
        </p:nvSpPr>
        <p:spPr bwMode="auto">
          <a:xfrm>
            <a:off x="5202238" y="4575175"/>
            <a:ext cx="18034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Clinical Informatics</a:t>
            </a:r>
          </a:p>
        </p:txBody>
      </p:sp>
      <p:sp>
        <p:nvSpPr>
          <p:cNvPr id="22537" name="Line 11"/>
          <p:cNvSpPr>
            <a:spLocks noChangeShapeType="1"/>
          </p:cNvSpPr>
          <p:nvPr/>
        </p:nvSpPr>
        <p:spPr bwMode="auto">
          <a:xfrm>
            <a:off x="6096000" y="2438401"/>
            <a:ext cx="44450" cy="1911351"/>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8" name="Line 12"/>
          <p:cNvSpPr>
            <a:spLocks noChangeShapeType="1"/>
          </p:cNvSpPr>
          <p:nvPr/>
        </p:nvSpPr>
        <p:spPr bwMode="auto">
          <a:xfrm flipH="1">
            <a:off x="3362327" y="2438401"/>
            <a:ext cx="447675" cy="1885951"/>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39" name="Text Box 13"/>
          <p:cNvSpPr txBox="1">
            <a:spLocks noChangeArrowheads="1"/>
          </p:cNvSpPr>
          <p:nvPr/>
        </p:nvSpPr>
        <p:spPr bwMode="auto">
          <a:xfrm>
            <a:off x="2281238" y="4711700"/>
            <a:ext cx="19923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Bioinformatics</a:t>
            </a:r>
          </a:p>
        </p:txBody>
      </p:sp>
      <p:sp>
        <p:nvSpPr>
          <p:cNvPr id="22540" name="Text Box 14"/>
          <p:cNvSpPr txBox="1">
            <a:spLocks noChangeArrowheads="1"/>
          </p:cNvSpPr>
          <p:nvPr/>
        </p:nvSpPr>
        <p:spPr bwMode="auto">
          <a:xfrm>
            <a:off x="6805613" y="4575175"/>
            <a:ext cx="197326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Public Health Informatics</a:t>
            </a:r>
          </a:p>
        </p:txBody>
      </p:sp>
      <p:sp>
        <p:nvSpPr>
          <p:cNvPr id="22541" name="Line 15"/>
          <p:cNvSpPr>
            <a:spLocks noChangeShapeType="1"/>
          </p:cNvSpPr>
          <p:nvPr/>
        </p:nvSpPr>
        <p:spPr bwMode="auto">
          <a:xfrm>
            <a:off x="6878640" y="2425701"/>
            <a:ext cx="676275" cy="1911351"/>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42" name="Line 16"/>
          <p:cNvSpPr>
            <a:spLocks noChangeShapeType="1"/>
          </p:cNvSpPr>
          <p:nvPr/>
        </p:nvSpPr>
        <p:spPr bwMode="auto">
          <a:xfrm>
            <a:off x="2457450" y="5592763"/>
            <a:ext cx="6103938" cy="0"/>
          </a:xfrm>
          <a:prstGeom prst="line">
            <a:avLst/>
          </a:prstGeom>
          <a:noFill/>
          <a:ln w="57150">
            <a:solidFill>
              <a:schemeClr val="tx2"/>
            </a:solidFill>
            <a:round/>
            <a:headEnd/>
            <a:tailEnd type="triangle" w="med" len="med"/>
          </a:ln>
          <a:extLst>
            <a:ext uri="{909E8E84-426E-40dd-AFC4-6F175D3DCCD1}">
              <a14:hiddenFill xmlns="" xmlns:a14="http://schemas.microsoft.com/office/drawing/2010/main">
                <a:noFill/>
              </a14:hiddenFill>
            </a:ext>
          </a:extLst>
        </p:spPr>
        <p:txBody>
          <a:bodyPr wrap="none" lIns="90488" tIns="44450" rIns="90488" bIns="44450">
            <a:spAutoFit/>
          </a:bodyP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43" name="Text Box 17"/>
          <p:cNvSpPr txBox="1">
            <a:spLocks noChangeArrowheads="1"/>
          </p:cNvSpPr>
          <p:nvPr/>
        </p:nvSpPr>
        <p:spPr bwMode="auto">
          <a:xfrm>
            <a:off x="2290150" y="5743575"/>
            <a:ext cx="1734776" cy="920765"/>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Molecular and</a:t>
            </a:r>
          </a:p>
          <a:p>
            <a:pPr algn="ctr" eaLnBrk="1" fontAlgn="base" hangingPunct="1">
              <a:spcBef>
                <a:spcPct val="0"/>
              </a:spcBef>
              <a:spcAft>
                <a:spcPct val="0"/>
              </a:spcAft>
            </a:pPr>
            <a:r>
              <a:rPr lang="en-US" b="1" smtClean="0">
                <a:solidFill>
                  <a:prstClr val="white"/>
                </a:solidFill>
                <a:latin typeface="Helvetica" charset="0"/>
              </a:rPr>
              <a:t>Cellular</a:t>
            </a:r>
          </a:p>
          <a:p>
            <a:pPr algn="ctr" eaLnBrk="1" fontAlgn="base" hangingPunct="1">
              <a:spcBef>
                <a:spcPct val="0"/>
              </a:spcBef>
              <a:spcAft>
                <a:spcPct val="0"/>
              </a:spcAft>
            </a:pPr>
            <a:r>
              <a:rPr lang="en-US" b="1" smtClean="0">
                <a:solidFill>
                  <a:prstClr val="white"/>
                </a:solidFill>
                <a:latin typeface="Helvetica" charset="0"/>
              </a:rPr>
              <a:t>Processes</a:t>
            </a:r>
          </a:p>
        </p:txBody>
      </p:sp>
      <p:sp>
        <p:nvSpPr>
          <p:cNvPr id="22544" name="Text Box 18"/>
          <p:cNvSpPr txBox="1">
            <a:spLocks noChangeArrowheads="1"/>
          </p:cNvSpPr>
          <p:nvPr/>
        </p:nvSpPr>
        <p:spPr bwMode="auto">
          <a:xfrm>
            <a:off x="4049733" y="5880100"/>
            <a:ext cx="1512848" cy="643766"/>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Tissues and</a:t>
            </a:r>
          </a:p>
          <a:p>
            <a:pPr algn="ctr" eaLnBrk="1" fontAlgn="base" hangingPunct="1">
              <a:spcBef>
                <a:spcPct val="0"/>
              </a:spcBef>
              <a:spcAft>
                <a:spcPct val="0"/>
              </a:spcAft>
            </a:pPr>
            <a:r>
              <a:rPr lang="en-US" b="1" smtClean="0">
                <a:solidFill>
                  <a:prstClr val="white"/>
                </a:solidFill>
                <a:latin typeface="Helvetica" charset="0"/>
              </a:rPr>
              <a:t>Organs</a:t>
            </a:r>
          </a:p>
        </p:txBody>
      </p:sp>
      <p:sp>
        <p:nvSpPr>
          <p:cNvPr id="22545" name="Text Box 19"/>
          <p:cNvSpPr txBox="1">
            <a:spLocks noChangeArrowheads="1"/>
          </p:cNvSpPr>
          <p:nvPr/>
        </p:nvSpPr>
        <p:spPr bwMode="auto">
          <a:xfrm>
            <a:off x="5622457" y="5880100"/>
            <a:ext cx="1388414" cy="643766"/>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Individuals</a:t>
            </a:r>
          </a:p>
          <a:p>
            <a:pPr algn="ctr" eaLnBrk="1" fontAlgn="base" hangingPunct="1">
              <a:spcBef>
                <a:spcPct val="0"/>
              </a:spcBef>
              <a:spcAft>
                <a:spcPct val="0"/>
              </a:spcAft>
            </a:pPr>
            <a:r>
              <a:rPr lang="en-US" b="1" smtClean="0">
                <a:solidFill>
                  <a:prstClr val="white"/>
                </a:solidFill>
                <a:latin typeface="Helvetica" charset="0"/>
              </a:rPr>
              <a:t>(Patients)</a:t>
            </a:r>
          </a:p>
        </p:txBody>
      </p:sp>
      <p:sp>
        <p:nvSpPr>
          <p:cNvPr id="22546" name="Text Box 20"/>
          <p:cNvSpPr txBox="1">
            <a:spLocks noChangeArrowheads="1"/>
          </p:cNvSpPr>
          <p:nvPr/>
        </p:nvSpPr>
        <p:spPr bwMode="auto">
          <a:xfrm>
            <a:off x="7087936" y="5880100"/>
            <a:ext cx="1529266" cy="643766"/>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white"/>
                </a:solidFill>
                <a:latin typeface="Helvetica" charset="0"/>
              </a:rPr>
              <a:t>Populations</a:t>
            </a:r>
          </a:p>
          <a:p>
            <a:pPr algn="ctr" eaLnBrk="1" fontAlgn="base" hangingPunct="1">
              <a:spcBef>
                <a:spcPct val="0"/>
              </a:spcBef>
              <a:spcAft>
                <a:spcPct val="0"/>
              </a:spcAft>
            </a:pPr>
            <a:r>
              <a:rPr lang="en-US" b="1" smtClean="0">
                <a:solidFill>
                  <a:prstClr val="white"/>
                </a:solidFill>
                <a:latin typeface="Helvetica" charset="0"/>
              </a:rPr>
              <a:t>And Society</a:t>
            </a:r>
          </a:p>
        </p:txBody>
      </p:sp>
      <p:sp>
        <p:nvSpPr>
          <p:cNvPr id="435221" name="Rectangle 21"/>
          <p:cNvSpPr>
            <a:spLocks noChangeArrowheads="1"/>
          </p:cNvSpPr>
          <p:nvPr/>
        </p:nvSpPr>
        <p:spPr bwMode="auto">
          <a:xfrm>
            <a:off x="2286000" y="5715000"/>
            <a:ext cx="6324600" cy="990600"/>
          </a:xfrm>
          <a:prstGeom prst="rect">
            <a:avLst/>
          </a:prstGeom>
          <a:solidFill>
            <a:srgbClr val="00B0F0"/>
          </a:solidFill>
          <a:ln w="12700">
            <a:solidFill>
              <a:schemeClr val="bg2"/>
            </a:solidFill>
            <a:miter lim="800000"/>
            <a:headEnd/>
            <a:tailEnd/>
          </a:ln>
        </p:spPr>
        <p:txBody>
          <a:bodyPr wrap="none" anchor="ctr"/>
          <a:lstStyle/>
          <a:p>
            <a:pPr algn="ctr" fontAlgn="base">
              <a:spcBef>
                <a:spcPct val="0"/>
              </a:spcBef>
              <a:spcAft>
                <a:spcPct val="0"/>
              </a:spcAft>
            </a:pPr>
            <a:r>
              <a:rPr lang="en-US" sz="2400" b="1" smtClean="0">
                <a:solidFill>
                  <a:srgbClr val="EAEBDE"/>
                </a:solidFill>
                <a:ea typeface="ＭＳ Ｐゴシック" charset="0"/>
              </a:rPr>
              <a:t>Continuum with </a:t>
            </a:r>
            <a:r>
              <a:rPr lang="ja-JP" altLang="en-US" sz="2400" b="1" smtClean="0">
                <a:solidFill>
                  <a:srgbClr val="EAEBDE"/>
                </a:solidFill>
                <a:ea typeface="ＭＳ Ｐゴシック" charset="0"/>
              </a:rPr>
              <a:t>“</a:t>
            </a:r>
            <a:r>
              <a:rPr lang="en-US" sz="2400" b="1" smtClean="0">
                <a:solidFill>
                  <a:srgbClr val="EAEBDE"/>
                </a:solidFill>
                <a:ea typeface="ＭＳ Ｐゴシック" charset="0"/>
              </a:rPr>
              <a:t>Fuzzy</a:t>
            </a:r>
            <a:r>
              <a:rPr lang="ja-JP" altLang="en-US" sz="2400" b="1" smtClean="0">
                <a:solidFill>
                  <a:srgbClr val="EAEBDE"/>
                </a:solidFill>
                <a:ea typeface="ＭＳ Ｐゴシック" charset="0"/>
              </a:rPr>
              <a:t>”</a:t>
            </a:r>
            <a:r>
              <a:rPr lang="en-US" sz="2400" b="1" smtClean="0">
                <a:solidFill>
                  <a:srgbClr val="EAEBDE"/>
                </a:solidFill>
                <a:ea typeface="ＭＳ Ｐゴシック" charset="0"/>
              </a:rPr>
              <a:t> Boundaries</a:t>
            </a:r>
          </a:p>
        </p:txBody>
      </p:sp>
      <p:grpSp>
        <p:nvGrpSpPr>
          <p:cNvPr id="3" name="Group 22"/>
          <p:cNvGrpSpPr>
            <a:grpSpLocks/>
          </p:cNvGrpSpPr>
          <p:nvPr/>
        </p:nvGrpSpPr>
        <p:grpSpPr bwMode="auto">
          <a:xfrm>
            <a:off x="211140" y="3211514"/>
            <a:ext cx="5259387" cy="2208212"/>
            <a:chOff x="173" y="2023"/>
            <a:chExt cx="3313" cy="1391"/>
          </a:xfrm>
        </p:grpSpPr>
        <p:sp>
          <p:nvSpPr>
            <p:cNvPr id="22558" name="Oval 23"/>
            <p:cNvSpPr>
              <a:spLocks noChangeArrowheads="1"/>
            </p:cNvSpPr>
            <p:nvPr/>
          </p:nvSpPr>
          <p:spPr bwMode="auto">
            <a:xfrm>
              <a:off x="1494" y="2820"/>
              <a:ext cx="1992" cy="594"/>
            </a:xfrm>
            <a:prstGeom prst="ellipse">
              <a:avLst/>
            </a:prstGeom>
            <a:noFill/>
            <a:ln w="28575">
              <a:solidFill>
                <a:schemeClr val="accent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b="1" smtClean="0">
                <a:solidFill>
                  <a:prstClr val="black"/>
                </a:solidFill>
                <a:ea typeface="ＭＳ Ｐゴシック" charset="0"/>
              </a:endParaRPr>
            </a:p>
          </p:txBody>
        </p:sp>
        <p:sp>
          <p:nvSpPr>
            <p:cNvPr id="22559" name="Text Box 24"/>
            <p:cNvSpPr txBox="1">
              <a:spLocks noChangeArrowheads="1"/>
            </p:cNvSpPr>
            <p:nvPr/>
          </p:nvSpPr>
          <p:spPr bwMode="auto">
            <a:xfrm>
              <a:off x="173" y="2023"/>
              <a:ext cx="1140"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Biomolecular</a:t>
              </a:r>
            </a:p>
            <a:p>
              <a:pPr algn="ctr" eaLnBrk="1" fontAlgn="base" hangingPunct="1">
                <a:spcBef>
                  <a:spcPct val="0"/>
                </a:spcBef>
                <a:spcAft>
                  <a:spcPct val="0"/>
                </a:spcAft>
              </a:pPr>
              <a:r>
                <a:rPr lang="en-US" sz="2000" b="1" smtClean="0">
                  <a:solidFill>
                    <a:prstClr val="black"/>
                  </a:solidFill>
                  <a:latin typeface="Helvetica" charset="0"/>
                </a:rPr>
                <a:t>Imaging</a:t>
              </a:r>
            </a:p>
          </p:txBody>
        </p:sp>
        <p:sp>
          <p:nvSpPr>
            <p:cNvPr id="22560" name="Line 25"/>
            <p:cNvSpPr>
              <a:spLocks noChangeShapeType="1"/>
            </p:cNvSpPr>
            <p:nvPr/>
          </p:nvSpPr>
          <p:spPr bwMode="auto">
            <a:xfrm>
              <a:off x="1086" y="2406"/>
              <a:ext cx="648" cy="492"/>
            </a:xfrm>
            <a:prstGeom prst="line">
              <a:avLst/>
            </a:prstGeom>
            <a:noFill/>
            <a:ln w="381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4" name="Group 26"/>
          <p:cNvGrpSpPr>
            <a:grpSpLocks/>
          </p:cNvGrpSpPr>
          <p:nvPr/>
        </p:nvGrpSpPr>
        <p:grpSpPr bwMode="auto">
          <a:xfrm>
            <a:off x="2324102" y="2830513"/>
            <a:ext cx="6600825" cy="2570163"/>
            <a:chOff x="1504" y="1783"/>
            <a:chExt cx="4158" cy="1619"/>
          </a:xfrm>
        </p:grpSpPr>
        <p:sp>
          <p:nvSpPr>
            <p:cNvPr id="22555" name="Text Box 27"/>
            <p:cNvSpPr txBox="1">
              <a:spLocks noChangeArrowheads="1"/>
            </p:cNvSpPr>
            <p:nvPr/>
          </p:nvSpPr>
          <p:spPr bwMode="auto">
            <a:xfrm>
              <a:off x="4711" y="1783"/>
              <a:ext cx="951"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z="2000" b="1" smtClean="0">
                  <a:solidFill>
                    <a:prstClr val="black"/>
                  </a:solidFill>
                  <a:latin typeface="Helvetica" charset="0"/>
                </a:rPr>
                <a:t>Pharmaco-</a:t>
              </a:r>
              <a:br>
                <a:rPr lang="en-US" sz="2000" b="1" smtClean="0">
                  <a:solidFill>
                    <a:prstClr val="black"/>
                  </a:solidFill>
                  <a:latin typeface="Helvetica" charset="0"/>
                </a:rPr>
              </a:br>
              <a:r>
                <a:rPr lang="en-US" sz="2000" b="1" smtClean="0">
                  <a:solidFill>
                    <a:prstClr val="black"/>
                  </a:solidFill>
                  <a:latin typeface="Helvetica" charset="0"/>
                </a:rPr>
                <a:t>genomics</a:t>
              </a:r>
            </a:p>
          </p:txBody>
        </p:sp>
        <p:sp>
          <p:nvSpPr>
            <p:cNvPr id="22556" name="Freeform 28"/>
            <p:cNvSpPr>
              <a:spLocks/>
            </p:cNvSpPr>
            <p:nvPr/>
          </p:nvSpPr>
          <p:spPr bwMode="auto">
            <a:xfrm>
              <a:off x="1504" y="2310"/>
              <a:ext cx="2816" cy="1092"/>
            </a:xfrm>
            <a:custGeom>
              <a:avLst/>
              <a:gdLst>
                <a:gd name="T0" fmla="*/ 326 w 2816"/>
                <a:gd name="T1" fmla="*/ 234 h 1092"/>
                <a:gd name="T2" fmla="*/ 266 w 2816"/>
                <a:gd name="T3" fmla="*/ 252 h 1092"/>
                <a:gd name="T4" fmla="*/ 248 w 2816"/>
                <a:gd name="T5" fmla="*/ 258 h 1092"/>
                <a:gd name="T6" fmla="*/ 200 w 2816"/>
                <a:gd name="T7" fmla="*/ 312 h 1092"/>
                <a:gd name="T8" fmla="*/ 164 w 2816"/>
                <a:gd name="T9" fmla="*/ 342 h 1092"/>
                <a:gd name="T10" fmla="*/ 134 w 2816"/>
                <a:gd name="T11" fmla="*/ 384 h 1092"/>
                <a:gd name="T12" fmla="*/ 110 w 2816"/>
                <a:gd name="T13" fmla="*/ 420 h 1092"/>
                <a:gd name="T14" fmla="*/ 44 w 2816"/>
                <a:gd name="T15" fmla="*/ 528 h 1092"/>
                <a:gd name="T16" fmla="*/ 14 w 2816"/>
                <a:gd name="T17" fmla="*/ 624 h 1092"/>
                <a:gd name="T18" fmla="*/ 14 w 2816"/>
                <a:gd name="T19" fmla="*/ 702 h 1092"/>
                <a:gd name="T20" fmla="*/ 50 w 2816"/>
                <a:gd name="T21" fmla="*/ 834 h 1092"/>
                <a:gd name="T22" fmla="*/ 158 w 2816"/>
                <a:gd name="T23" fmla="*/ 882 h 1092"/>
                <a:gd name="T24" fmla="*/ 380 w 2816"/>
                <a:gd name="T25" fmla="*/ 948 h 1092"/>
                <a:gd name="T26" fmla="*/ 506 w 2816"/>
                <a:gd name="T27" fmla="*/ 978 h 1092"/>
                <a:gd name="T28" fmla="*/ 902 w 2816"/>
                <a:gd name="T29" fmla="*/ 960 h 1092"/>
                <a:gd name="T30" fmla="*/ 1016 w 2816"/>
                <a:gd name="T31" fmla="*/ 882 h 1092"/>
                <a:gd name="T32" fmla="*/ 1094 w 2816"/>
                <a:gd name="T33" fmla="*/ 828 h 1092"/>
                <a:gd name="T34" fmla="*/ 1190 w 2816"/>
                <a:gd name="T35" fmla="*/ 696 h 1092"/>
                <a:gd name="T36" fmla="*/ 1238 w 2816"/>
                <a:gd name="T37" fmla="*/ 642 h 1092"/>
                <a:gd name="T38" fmla="*/ 1286 w 2816"/>
                <a:gd name="T39" fmla="*/ 558 h 1092"/>
                <a:gd name="T40" fmla="*/ 1370 w 2816"/>
                <a:gd name="T41" fmla="*/ 504 h 1092"/>
                <a:gd name="T42" fmla="*/ 1790 w 2816"/>
                <a:gd name="T43" fmla="*/ 510 h 1092"/>
                <a:gd name="T44" fmla="*/ 1868 w 2816"/>
                <a:gd name="T45" fmla="*/ 534 h 1092"/>
                <a:gd name="T46" fmla="*/ 1898 w 2816"/>
                <a:gd name="T47" fmla="*/ 606 h 1092"/>
                <a:gd name="T48" fmla="*/ 1940 w 2816"/>
                <a:gd name="T49" fmla="*/ 678 h 1092"/>
                <a:gd name="T50" fmla="*/ 1958 w 2816"/>
                <a:gd name="T51" fmla="*/ 942 h 1092"/>
                <a:gd name="T52" fmla="*/ 2030 w 2816"/>
                <a:gd name="T53" fmla="*/ 1026 h 1092"/>
                <a:gd name="T54" fmla="*/ 2066 w 2816"/>
                <a:gd name="T55" fmla="*/ 1038 h 1092"/>
                <a:gd name="T56" fmla="*/ 2126 w 2816"/>
                <a:gd name="T57" fmla="*/ 1068 h 1092"/>
                <a:gd name="T58" fmla="*/ 2144 w 2816"/>
                <a:gd name="T59" fmla="*/ 1080 h 1092"/>
                <a:gd name="T60" fmla="*/ 2192 w 2816"/>
                <a:gd name="T61" fmla="*/ 1092 h 1092"/>
                <a:gd name="T62" fmla="*/ 2276 w 2816"/>
                <a:gd name="T63" fmla="*/ 1086 h 1092"/>
                <a:gd name="T64" fmla="*/ 2612 w 2816"/>
                <a:gd name="T65" fmla="*/ 1080 h 1092"/>
                <a:gd name="T66" fmla="*/ 2726 w 2816"/>
                <a:gd name="T67" fmla="*/ 1044 h 1092"/>
                <a:gd name="T68" fmla="*/ 2762 w 2816"/>
                <a:gd name="T69" fmla="*/ 1020 h 1092"/>
                <a:gd name="T70" fmla="*/ 2816 w 2816"/>
                <a:gd name="T71" fmla="*/ 912 h 1092"/>
                <a:gd name="T72" fmla="*/ 2810 w 2816"/>
                <a:gd name="T73" fmla="*/ 636 h 1092"/>
                <a:gd name="T74" fmla="*/ 2780 w 2816"/>
                <a:gd name="T75" fmla="*/ 564 h 1092"/>
                <a:gd name="T76" fmla="*/ 2492 w 2816"/>
                <a:gd name="T77" fmla="*/ 318 h 1092"/>
                <a:gd name="T78" fmla="*/ 2450 w 2816"/>
                <a:gd name="T79" fmla="*/ 300 h 1092"/>
                <a:gd name="T80" fmla="*/ 2414 w 2816"/>
                <a:gd name="T81" fmla="*/ 276 h 1092"/>
                <a:gd name="T82" fmla="*/ 2282 w 2816"/>
                <a:gd name="T83" fmla="*/ 234 h 1092"/>
                <a:gd name="T84" fmla="*/ 2210 w 2816"/>
                <a:gd name="T85" fmla="*/ 204 h 1092"/>
                <a:gd name="T86" fmla="*/ 2036 w 2816"/>
                <a:gd name="T87" fmla="*/ 162 h 1092"/>
                <a:gd name="T88" fmla="*/ 1754 w 2816"/>
                <a:gd name="T89" fmla="*/ 90 h 1092"/>
                <a:gd name="T90" fmla="*/ 1316 w 2816"/>
                <a:gd name="T91" fmla="*/ 18 h 1092"/>
                <a:gd name="T92" fmla="*/ 806 w 2816"/>
                <a:gd name="T93" fmla="*/ 48 h 1092"/>
                <a:gd name="T94" fmla="*/ 632 w 2816"/>
                <a:gd name="T95" fmla="*/ 108 h 1092"/>
                <a:gd name="T96" fmla="*/ 494 w 2816"/>
                <a:gd name="T97" fmla="*/ 162 h 1092"/>
                <a:gd name="T98" fmla="*/ 356 w 2816"/>
                <a:gd name="T99" fmla="*/ 168 h 1092"/>
                <a:gd name="T100" fmla="*/ 302 w 2816"/>
                <a:gd name="T101" fmla="*/ 198 h 1092"/>
                <a:gd name="T102" fmla="*/ 290 w 2816"/>
                <a:gd name="T103" fmla="*/ 234 h 1092"/>
                <a:gd name="T104" fmla="*/ 278 w 2816"/>
                <a:gd name="T105" fmla="*/ 252 h 10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16"/>
                <a:gd name="T160" fmla="*/ 0 h 1092"/>
                <a:gd name="T161" fmla="*/ 2816 w 2816"/>
                <a:gd name="T162" fmla="*/ 1092 h 10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16" h="1092">
                  <a:moveTo>
                    <a:pt x="326" y="234"/>
                  </a:moveTo>
                  <a:cubicBezTo>
                    <a:pt x="290" y="243"/>
                    <a:pt x="310" y="237"/>
                    <a:pt x="266" y="252"/>
                  </a:cubicBezTo>
                  <a:cubicBezTo>
                    <a:pt x="260" y="254"/>
                    <a:pt x="248" y="258"/>
                    <a:pt x="248" y="258"/>
                  </a:cubicBezTo>
                  <a:cubicBezTo>
                    <a:pt x="231" y="275"/>
                    <a:pt x="217" y="295"/>
                    <a:pt x="200" y="312"/>
                  </a:cubicBezTo>
                  <a:cubicBezTo>
                    <a:pt x="174" y="338"/>
                    <a:pt x="189" y="308"/>
                    <a:pt x="164" y="342"/>
                  </a:cubicBezTo>
                  <a:cubicBezTo>
                    <a:pt x="125" y="397"/>
                    <a:pt x="181" y="337"/>
                    <a:pt x="134" y="384"/>
                  </a:cubicBezTo>
                  <a:cubicBezTo>
                    <a:pt x="123" y="418"/>
                    <a:pt x="136" y="386"/>
                    <a:pt x="110" y="420"/>
                  </a:cubicBezTo>
                  <a:cubicBezTo>
                    <a:pt x="86" y="451"/>
                    <a:pt x="57" y="490"/>
                    <a:pt x="44" y="528"/>
                  </a:cubicBezTo>
                  <a:cubicBezTo>
                    <a:pt x="40" y="568"/>
                    <a:pt x="48" y="602"/>
                    <a:pt x="14" y="624"/>
                  </a:cubicBezTo>
                  <a:cubicBezTo>
                    <a:pt x="0" y="667"/>
                    <a:pt x="4" y="661"/>
                    <a:pt x="14" y="702"/>
                  </a:cubicBezTo>
                  <a:cubicBezTo>
                    <a:pt x="18" y="737"/>
                    <a:pt x="19" y="806"/>
                    <a:pt x="50" y="834"/>
                  </a:cubicBezTo>
                  <a:cubicBezTo>
                    <a:pt x="83" y="863"/>
                    <a:pt x="124" y="859"/>
                    <a:pt x="158" y="882"/>
                  </a:cubicBezTo>
                  <a:cubicBezTo>
                    <a:pt x="217" y="921"/>
                    <a:pt x="311" y="940"/>
                    <a:pt x="380" y="948"/>
                  </a:cubicBezTo>
                  <a:cubicBezTo>
                    <a:pt x="429" y="960"/>
                    <a:pt x="452" y="973"/>
                    <a:pt x="506" y="978"/>
                  </a:cubicBezTo>
                  <a:cubicBezTo>
                    <a:pt x="633" y="975"/>
                    <a:pt x="773" y="981"/>
                    <a:pt x="902" y="960"/>
                  </a:cubicBezTo>
                  <a:cubicBezTo>
                    <a:pt x="938" y="936"/>
                    <a:pt x="985" y="913"/>
                    <a:pt x="1016" y="882"/>
                  </a:cubicBezTo>
                  <a:cubicBezTo>
                    <a:pt x="1025" y="854"/>
                    <a:pt x="1065" y="838"/>
                    <a:pt x="1094" y="828"/>
                  </a:cubicBezTo>
                  <a:cubicBezTo>
                    <a:pt x="1127" y="784"/>
                    <a:pt x="1159" y="742"/>
                    <a:pt x="1190" y="696"/>
                  </a:cubicBezTo>
                  <a:cubicBezTo>
                    <a:pt x="1203" y="676"/>
                    <a:pt x="1238" y="642"/>
                    <a:pt x="1238" y="642"/>
                  </a:cubicBezTo>
                  <a:cubicBezTo>
                    <a:pt x="1249" y="610"/>
                    <a:pt x="1251" y="570"/>
                    <a:pt x="1286" y="558"/>
                  </a:cubicBezTo>
                  <a:cubicBezTo>
                    <a:pt x="1314" y="537"/>
                    <a:pt x="1337" y="515"/>
                    <a:pt x="1370" y="504"/>
                  </a:cubicBezTo>
                  <a:cubicBezTo>
                    <a:pt x="1510" y="506"/>
                    <a:pt x="1650" y="506"/>
                    <a:pt x="1790" y="510"/>
                  </a:cubicBezTo>
                  <a:cubicBezTo>
                    <a:pt x="1817" y="511"/>
                    <a:pt x="1868" y="534"/>
                    <a:pt x="1868" y="534"/>
                  </a:cubicBezTo>
                  <a:cubicBezTo>
                    <a:pt x="1876" y="559"/>
                    <a:pt x="1885" y="583"/>
                    <a:pt x="1898" y="606"/>
                  </a:cubicBezTo>
                  <a:cubicBezTo>
                    <a:pt x="1913" y="633"/>
                    <a:pt x="1931" y="650"/>
                    <a:pt x="1940" y="678"/>
                  </a:cubicBezTo>
                  <a:cubicBezTo>
                    <a:pt x="1943" y="737"/>
                    <a:pt x="1937" y="879"/>
                    <a:pt x="1958" y="942"/>
                  </a:cubicBezTo>
                  <a:cubicBezTo>
                    <a:pt x="1967" y="969"/>
                    <a:pt x="2004" y="1012"/>
                    <a:pt x="2030" y="1026"/>
                  </a:cubicBezTo>
                  <a:cubicBezTo>
                    <a:pt x="2041" y="1032"/>
                    <a:pt x="2066" y="1038"/>
                    <a:pt x="2066" y="1038"/>
                  </a:cubicBezTo>
                  <a:cubicBezTo>
                    <a:pt x="2087" y="1059"/>
                    <a:pt x="2101" y="1055"/>
                    <a:pt x="2126" y="1068"/>
                  </a:cubicBezTo>
                  <a:cubicBezTo>
                    <a:pt x="2132" y="1071"/>
                    <a:pt x="2137" y="1078"/>
                    <a:pt x="2144" y="1080"/>
                  </a:cubicBezTo>
                  <a:cubicBezTo>
                    <a:pt x="2159" y="1086"/>
                    <a:pt x="2192" y="1092"/>
                    <a:pt x="2192" y="1092"/>
                  </a:cubicBezTo>
                  <a:cubicBezTo>
                    <a:pt x="2220" y="1090"/>
                    <a:pt x="2248" y="1087"/>
                    <a:pt x="2276" y="1086"/>
                  </a:cubicBezTo>
                  <a:cubicBezTo>
                    <a:pt x="2388" y="1083"/>
                    <a:pt x="2500" y="1086"/>
                    <a:pt x="2612" y="1080"/>
                  </a:cubicBezTo>
                  <a:cubicBezTo>
                    <a:pt x="2620" y="1080"/>
                    <a:pt x="2724" y="1045"/>
                    <a:pt x="2726" y="1044"/>
                  </a:cubicBezTo>
                  <a:cubicBezTo>
                    <a:pt x="2738" y="1036"/>
                    <a:pt x="2762" y="1020"/>
                    <a:pt x="2762" y="1020"/>
                  </a:cubicBezTo>
                  <a:cubicBezTo>
                    <a:pt x="2783" y="988"/>
                    <a:pt x="2804" y="948"/>
                    <a:pt x="2816" y="912"/>
                  </a:cubicBezTo>
                  <a:cubicBezTo>
                    <a:pt x="2814" y="820"/>
                    <a:pt x="2815" y="728"/>
                    <a:pt x="2810" y="636"/>
                  </a:cubicBezTo>
                  <a:cubicBezTo>
                    <a:pt x="2808" y="608"/>
                    <a:pt x="2792" y="587"/>
                    <a:pt x="2780" y="564"/>
                  </a:cubicBezTo>
                  <a:cubicBezTo>
                    <a:pt x="2728" y="460"/>
                    <a:pt x="2606" y="346"/>
                    <a:pt x="2492" y="318"/>
                  </a:cubicBezTo>
                  <a:cubicBezTo>
                    <a:pt x="2426" y="274"/>
                    <a:pt x="2527" y="339"/>
                    <a:pt x="2450" y="300"/>
                  </a:cubicBezTo>
                  <a:cubicBezTo>
                    <a:pt x="2437" y="294"/>
                    <a:pt x="2428" y="279"/>
                    <a:pt x="2414" y="276"/>
                  </a:cubicBezTo>
                  <a:cubicBezTo>
                    <a:pt x="2370" y="265"/>
                    <a:pt x="2326" y="247"/>
                    <a:pt x="2282" y="234"/>
                  </a:cubicBezTo>
                  <a:cubicBezTo>
                    <a:pt x="2257" y="227"/>
                    <a:pt x="2233" y="211"/>
                    <a:pt x="2210" y="204"/>
                  </a:cubicBezTo>
                  <a:cubicBezTo>
                    <a:pt x="2154" y="187"/>
                    <a:pt x="2093" y="176"/>
                    <a:pt x="2036" y="162"/>
                  </a:cubicBezTo>
                  <a:cubicBezTo>
                    <a:pt x="1941" y="138"/>
                    <a:pt x="1851" y="100"/>
                    <a:pt x="1754" y="90"/>
                  </a:cubicBezTo>
                  <a:cubicBezTo>
                    <a:pt x="1611" y="54"/>
                    <a:pt x="1462" y="33"/>
                    <a:pt x="1316" y="18"/>
                  </a:cubicBezTo>
                  <a:cubicBezTo>
                    <a:pt x="973" y="23"/>
                    <a:pt x="998" y="0"/>
                    <a:pt x="806" y="48"/>
                  </a:cubicBezTo>
                  <a:cubicBezTo>
                    <a:pt x="755" y="82"/>
                    <a:pt x="687" y="85"/>
                    <a:pt x="632" y="108"/>
                  </a:cubicBezTo>
                  <a:cubicBezTo>
                    <a:pt x="586" y="127"/>
                    <a:pt x="545" y="158"/>
                    <a:pt x="494" y="162"/>
                  </a:cubicBezTo>
                  <a:cubicBezTo>
                    <a:pt x="448" y="165"/>
                    <a:pt x="402" y="166"/>
                    <a:pt x="356" y="168"/>
                  </a:cubicBezTo>
                  <a:cubicBezTo>
                    <a:pt x="322" y="177"/>
                    <a:pt x="332" y="188"/>
                    <a:pt x="302" y="198"/>
                  </a:cubicBezTo>
                  <a:cubicBezTo>
                    <a:pt x="298" y="210"/>
                    <a:pt x="297" y="223"/>
                    <a:pt x="290" y="234"/>
                  </a:cubicBezTo>
                  <a:cubicBezTo>
                    <a:pt x="286" y="240"/>
                    <a:pt x="278" y="252"/>
                    <a:pt x="278" y="252"/>
                  </a:cubicBezTo>
                </a:path>
              </a:pathLst>
            </a:custGeom>
            <a:noFill/>
            <a:ln w="28575" cap="flat" cmpd="sng">
              <a:solidFill>
                <a:schemeClr val="accent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2557" name="Line 29"/>
            <p:cNvSpPr>
              <a:spLocks noChangeShapeType="1"/>
            </p:cNvSpPr>
            <p:nvPr/>
          </p:nvSpPr>
          <p:spPr bwMode="auto">
            <a:xfrm flipH="1">
              <a:off x="4152" y="2238"/>
              <a:ext cx="564" cy="426"/>
            </a:xfrm>
            <a:prstGeom prst="line">
              <a:avLst/>
            </a:prstGeom>
            <a:noFill/>
            <a:ln w="28575">
              <a:solidFill>
                <a:schemeClr val="accent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5" name="Group 35"/>
          <p:cNvGrpSpPr>
            <a:grpSpLocks/>
          </p:cNvGrpSpPr>
          <p:nvPr/>
        </p:nvGrpSpPr>
        <p:grpSpPr bwMode="auto">
          <a:xfrm>
            <a:off x="5243515" y="2063751"/>
            <a:ext cx="3686175" cy="3390900"/>
            <a:chOff x="5307724" y="2064232"/>
            <a:chExt cx="3685669" cy="3390637"/>
          </a:xfrm>
        </p:grpSpPr>
        <p:sp>
          <p:nvSpPr>
            <p:cNvPr id="22552" name="Oval 30"/>
            <p:cNvSpPr>
              <a:spLocks noChangeArrowheads="1"/>
            </p:cNvSpPr>
            <p:nvPr/>
          </p:nvSpPr>
          <p:spPr bwMode="auto">
            <a:xfrm>
              <a:off x="5307724" y="4330262"/>
              <a:ext cx="3478924" cy="1124607"/>
            </a:xfrm>
            <a:prstGeom prst="ellipse">
              <a:avLst/>
            </a:prstGeom>
            <a:noFill/>
            <a:ln w="28575">
              <a:solidFill>
                <a:schemeClr val="accent1"/>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sz="3200" b="1" smtClean="0">
                <a:solidFill>
                  <a:prstClr val="black"/>
                </a:solidFill>
                <a:ea typeface="ＭＳ Ｐゴシック" charset="0"/>
              </a:endParaRPr>
            </a:p>
          </p:txBody>
        </p:sp>
        <p:sp>
          <p:nvSpPr>
            <p:cNvPr id="22553" name="TextBox 31"/>
            <p:cNvSpPr txBox="1">
              <a:spLocks noChangeArrowheads="1"/>
            </p:cNvSpPr>
            <p:nvPr/>
          </p:nvSpPr>
          <p:spPr bwMode="auto">
            <a:xfrm>
              <a:off x="7162491" y="2064232"/>
              <a:ext cx="1830902" cy="7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Consumer Health</a:t>
              </a:r>
            </a:p>
          </p:txBody>
        </p:sp>
        <p:cxnSp>
          <p:nvCxnSpPr>
            <p:cNvPr id="22554" name="Straight Arrow Connector 33"/>
            <p:cNvCxnSpPr>
              <a:cxnSpLocks noChangeShapeType="1"/>
              <a:stCxn id="22553" idx="2"/>
            </p:cNvCxnSpPr>
            <p:nvPr/>
          </p:nvCxnSpPr>
          <p:spPr bwMode="auto">
            <a:xfrm flipH="1">
              <a:off x="7810055" y="2772063"/>
              <a:ext cx="267887" cy="1595543"/>
            </a:xfrm>
            <a:prstGeom prst="straightConnector1">
              <a:avLst/>
            </a:prstGeom>
            <a:noFill/>
            <a:ln w="28575">
              <a:solidFill>
                <a:schemeClr val="accent1"/>
              </a:solidFill>
              <a:round/>
              <a:headEnd/>
              <a:tailEnd type="arrow" w="med" len="med"/>
            </a:ln>
            <a:extLst>
              <a:ext uri="{909E8E84-426E-40dd-AFC4-6F175D3DCCD1}">
                <a14:hiddenFill xmlns="" xmlns:a14="http://schemas.microsoft.com/office/drawing/2010/main">
                  <a:noFill/>
                </a14:hiddenFill>
              </a:ext>
            </a:extLst>
          </p:spPr>
        </p:cxnSp>
      </p:grpSp>
      <p:sp>
        <p:nvSpPr>
          <p:cNvPr id="22551" name="TextBox 33"/>
          <p:cNvSpPr txBox="1">
            <a:spLocks noChangeArrowheads="1"/>
          </p:cNvSpPr>
          <p:nvPr/>
        </p:nvSpPr>
        <p:spPr bwMode="auto">
          <a:xfrm>
            <a:off x="142875" y="6411913"/>
            <a:ext cx="15182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Tree>
    <p:extLst>
      <p:ext uri="{BB962C8B-B14F-4D97-AF65-F5344CB8AC3E}">
        <p14:creationId xmlns:p14="http://schemas.microsoft.com/office/powerpoint/2010/main" val="20622545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35221"/>
                                        </p:tgtEl>
                                        <p:attrNameLst>
                                          <p:attrName>style.visibility</p:attrName>
                                        </p:attrNameLst>
                                      </p:cBhvr>
                                      <p:to>
                                        <p:strVal val="visible"/>
                                      </p:to>
                                    </p:set>
                                    <p:anim calcmode="lin" valueType="num">
                                      <p:cBhvr>
                                        <p:cTn id="7" dur="1000" fill="hold"/>
                                        <p:tgtEl>
                                          <p:spTgt spid="435221"/>
                                        </p:tgtEl>
                                        <p:attrNameLst>
                                          <p:attrName>ppt_w</p:attrName>
                                        </p:attrNameLst>
                                      </p:cBhvr>
                                      <p:tavLst>
                                        <p:tav tm="0">
                                          <p:val>
                                            <p:strVal val="#ppt_w*0.70"/>
                                          </p:val>
                                        </p:tav>
                                        <p:tav tm="100000">
                                          <p:val>
                                            <p:strVal val="#ppt_w"/>
                                          </p:val>
                                        </p:tav>
                                      </p:tavLst>
                                    </p:anim>
                                    <p:anim calcmode="lin" valueType="num">
                                      <p:cBhvr>
                                        <p:cTn id="8" dur="1000" fill="hold"/>
                                        <p:tgtEl>
                                          <p:spTgt spid="435221"/>
                                        </p:tgtEl>
                                        <p:attrNameLst>
                                          <p:attrName>ppt_h</p:attrName>
                                        </p:attrNameLst>
                                      </p:cBhvr>
                                      <p:tavLst>
                                        <p:tav tm="0">
                                          <p:val>
                                            <p:strVal val="#ppt_h"/>
                                          </p:val>
                                        </p:tav>
                                        <p:tav tm="100000">
                                          <p:val>
                                            <p:strVal val="#ppt_h"/>
                                          </p:val>
                                        </p:tav>
                                      </p:tavLst>
                                    </p:anim>
                                    <p:animEffect transition="in" filter="fade">
                                      <p:cBhvr>
                                        <p:cTn id="9" dur="1000"/>
                                        <p:tgtEl>
                                          <p:spTgt spid="43522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0.70"/>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strVal val="#ppt_w*0.70"/>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4270" y="4208928"/>
            <a:ext cx="5694342" cy="1652255"/>
          </a:xfrm>
        </p:spPr>
        <p:txBody>
          <a:bodyPr>
            <a:noAutofit/>
          </a:bodyPr>
          <a:lstStyle/>
          <a:p>
            <a:r>
              <a:rPr lang="en-US" sz="3200" b="1" dirty="0" smtClean="0">
                <a:latin typeface="+mn-lt"/>
              </a:rPr>
              <a:t>Informatics in Action:</a:t>
            </a:r>
            <a:br>
              <a:rPr lang="en-US" sz="3200" b="1" dirty="0" smtClean="0">
                <a:latin typeface="+mn-lt"/>
              </a:rPr>
            </a:br>
            <a:r>
              <a:rPr lang="en-US" sz="2000" dirty="0" smtClean="0">
                <a:latin typeface="+mn-lt"/>
              </a:rPr>
              <a:t>Response Assessment, Outcome Prediction, </a:t>
            </a:r>
            <a:br>
              <a:rPr lang="en-US" sz="2000" dirty="0" smtClean="0">
                <a:latin typeface="+mn-lt"/>
              </a:rPr>
            </a:br>
            <a:r>
              <a:rPr lang="en-US" sz="2000" dirty="0" smtClean="0">
                <a:latin typeface="+mn-lt"/>
              </a:rPr>
              <a:t>and Adaptive Therapies</a:t>
            </a:r>
            <a:endParaRPr lang="en-US" sz="2000" dirty="0">
              <a:latin typeface="+mn-lt"/>
            </a:endParaRPr>
          </a:p>
        </p:txBody>
      </p:sp>
    </p:spTree>
    <p:extLst>
      <p:ext uri="{BB962C8B-B14F-4D97-AF65-F5344CB8AC3E}">
        <p14:creationId xmlns:p14="http://schemas.microsoft.com/office/powerpoint/2010/main" val="7117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Multidisciplinary Team</a:t>
            </a:r>
            <a:endParaRPr lang="en-US" dirty="0"/>
          </a:p>
        </p:txBody>
      </p:sp>
      <p:sp>
        <p:nvSpPr>
          <p:cNvPr id="3" name="Content Placeholder 2"/>
          <p:cNvSpPr>
            <a:spLocks noGrp="1"/>
          </p:cNvSpPr>
          <p:nvPr>
            <p:ph sz="half" idx="1"/>
          </p:nvPr>
        </p:nvSpPr>
        <p:spPr/>
        <p:txBody>
          <a:bodyPr>
            <a:normAutofit/>
          </a:bodyPr>
          <a:lstStyle/>
          <a:p>
            <a:pPr marL="0" indent="0">
              <a:buNone/>
            </a:pPr>
            <a:r>
              <a:rPr lang="en-US" b="1" dirty="0" smtClean="0"/>
              <a:t>Radiology</a:t>
            </a:r>
          </a:p>
          <a:p>
            <a:pPr lvl="1"/>
            <a:r>
              <a:rPr lang="en-US" dirty="0" smtClean="0"/>
              <a:t>James </a:t>
            </a:r>
            <a:r>
              <a:rPr lang="en-US" dirty="0" err="1" smtClean="0"/>
              <a:t>Provenzale</a:t>
            </a:r>
            <a:endParaRPr lang="en-US" dirty="0" smtClean="0"/>
          </a:p>
          <a:p>
            <a:pPr lvl="1"/>
            <a:r>
              <a:rPr lang="en-US" dirty="0" smtClean="0"/>
              <a:t>Chad Holder</a:t>
            </a:r>
          </a:p>
          <a:p>
            <a:pPr lvl="1"/>
            <a:r>
              <a:rPr lang="en-US" dirty="0" smtClean="0"/>
              <a:t>Scott Hwang</a:t>
            </a:r>
          </a:p>
          <a:p>
            <a:pPr marL="0" indent="0">
              <a:buNone/>
            </a:pPr>
            <a:r>
              <a:rPr lang="en-US" b="1" dirty="0" err="1" smtClean="0"/>
              <a:t>Neuro</a:t>
            </a:r>
            <a:r>
              <a:rPr lang="en-US" b="1" dirty="0" smtClean="0"/>
              <a:t>-oncology and Radiation Oncology</a:t>
            </a:r>
          </a:p>
          <a:p>
            <a:pPr lvl="1"/>
            <a:r>
              <a:rPr lang="en-US" dirty="0" smtClean="0"/>
              <a:t>Ian Crocker</a:t>
            </a:r>
          </a:p>
          <a:p>
            <a:pPr lvl="1"/>
            <a:r>
              <a:rPr lang="en-US" dirty="0" err="1" smtClean="0"/>
              <a:t>Hui-Kuo</a:t>
            </a:r>
            <a:r>
              <a:rPr lang="en-US" dirty="0" smtClean="0"/>
              <a:t> </a:t>
            </a:r>
            <a:r>
              <a:rPr lang="en-US" dirty="0" err="1" smtClean="0"/>
              <a:t>Shu</a:t>
            </a:r>
            <a:endParaRPr lang="en-US" dirty="0" smtClean="0"/>
          </a:p>
          <a:p>
            <a:pPr lvl="1"/>
            <a:r>
              <a:rPr lang="en-US" dirty="0" smtClean="0"/>
              <a:t>Walter Curran</a:t>
            </a:r>
          </a:p>
          <a:p>
            <a:pPr lvl="1"/>
            <a:r>
              <a:rPr lang="en-US" dirty="0" smtClean="0"/>
              <a:t>David Reardon </a:t>
            </a:r>
          </a:p>
          <a:p>
            <a:pPr marL="228600" lvl="1" indent="0">
              <a:buNone/>
            </a:pPr>
            <a:r>
              <a:rPr lang="en-US" sz="1200" dirty="0" smtClean="0"/>
              <a:t>(</a:t>
            </a:r>
            <a:r>
              <a:rPr lang="en-US" sz="1200" i="1" dirty="0" smtClean="0"/>
              <a:t>Dana Farber Cancer Institute</a:t>
            </a:r>
            <a:r>
              <a:rPr lang="en-US" sz="1200" dirty="0" smtClean="0"/>
              <a:t>)</a:t>
            </a:r>
          </a:p>
        </p:txBody>
      </p:sp>
      <p:sp>
        <p:nvSpPr>
          <p:cNvPr id="7" name="Content Placeholder 6"/>
          <p:cNvSpPr>
            <a:spLocks noGrp="1"/>
          </p:cNvSpPr>
          <p:nvPr>
            <p:ph sz="half" idx="2"/>
          </p:nvPr>
        </p:nvSpPr>
        <p:spPr/>
        <p:txBody>
          <a:bodyPr>
            <a:normAutofit/>
          </a:bodyPr>
          <a:lstStyle/>
          <a:p>
            <a:pPr marL="0" indent="0">
              <a:buNone/>
            </a:pPr>
            <a:r>
              <a:rPr lang="en-US" b="1" dirty="0" smtClean="0"/>
              <a:t>Medical Physics</a:t>
            </a:r>
            <a:endParaRPr lang="en-US" b="1" dirty="0"/>
          </a:p>
          <a:p>
            <a:pPr lvl="1"/>
            <a:r>
              <a:rPr lang="en-US" dirty="0"/>
              <a:t>Tim Fox</a:t>
            </a:r>
          </a:p>
          <a:p>
            <a:pPr lvl="1"/>
            <a:r>
              <a:rPr lang="en-US" dirty="0"/>
              <a:t>Eduard </a:t>
            </a:r>
            <a:r>
              <a:rPr lang="en-US" dirty="0" err="1" smtClean="0"/>
              <a:t>Schreibmann</a:t>
            </a:r>
            <a:endParaRPr lang="en-US" dirty="0" smtClean="0"/>
          </a:p>
          <a:p>
            <a:pPr marL="0" indent="0">
              <a:buNone/>
            </a:pPr>
            <a:r>
              <a:rPr lang="en-US" b="1" dirty="0"/>
              <a:t>Informatics and Biostatistics</a:t>
            </a:r>
          </a:p>
          <a:p>
            <a:pPr lvl="1"/>
            <a:r>
              <a:rPr lang="en-US" dirty="0"/>
              <a:t>Ashish Sharma</a:t>
            </a:r>
          </a:p>
          <a:p>
            <a:pPr lvl="1"/>
            <a:r>
              <a:rPr lang="en-US" dirty="0" err="1"/>
              <a:t>DuBois</a:t>
            </a:r>
            <a:r>
              <a:rPr lang="en-US" dirty="0"/>
              <a:t> Bowman</a:t>
            </a:r>
          </a:p>
          <a:p>
            <a:pPr lvl="1"/>
            <a:r>
              <a:rPr lang="en-US" dirty="0"/>
              <a:t>Joel </a:t>
            </a:r>
            <a:r>
              <a:rPr lang="en-US" dirty="0" err="1"/>
              <a:t>Saltz</a:t>
            </a:r>
            <a:endParaRPr lang="en-US" dirty="0"/>
          </a:p>
          <a:p>
            <a:pPr lvl="1"/>
            <a:r>
              <a:rPr lang="en-US" dirty="0" smtClean="0"/>
              <a:t>Walter Bosch </a:t>
            </a:r>
          </a:p>
          <a:p>
            <a:pPr marL="228600" lvl="1" indent="0">
              <a:buNone/>
            </a:pPr>
            <a:r>
              <a:rPr lang="en-US" sz="1200" dirty="0" smtClean="0"/>
              <a:t>(</a:t>
            </a:r>
            <a:r>
              <a:rPr lang="en-US" sz="1200" i="1" dirty="0" smtClean="0"/>
              <a:t>Washington University, St. Louis</a:t>
            </a:r>
            <a:r>
              <a:rPr lang="en-US" sz="1200" dirty="0" smtClean="0"/>
              <a:t>)</a:t>
            </a:r>
            <a:endParaRPr lang="en-US" sz="1200" dirty="0"/>
          </a:p>
        </p:txBody>
      </p:sp>
    </p:spTree>
    <p:extLst>
      <p:ext uri="{BB962C8B-B14F-4D97-AF65-F5344CB8AC3E}">
        <p14:creationId xmlns:p14="http://schemas.microsoft.com/office/powerpoint/2010/main" val="702013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smtClean="0"/>
              <a:t>Glioblastoma </a:t>
            </a:r>
            <a:r>
              <a:rPr lang="en-US" sz="3200" dirty="0" err="1" smtClean="0"/>
              <a:t>Multiforme</a:t>
            </a:r>
            <a:r>
              <a:rPr lang="en-US" sz="3200" dirty="0" smtClean="0"/>
              <a:t> (GBM)</a:t>
            </a:r>
            <a:endParaRPr lang="en-US" sz="3200" dirty="0"/>
          </a:p>
        </p:txBody>
      </p:sp>
      <p:sp>
        <p:nvSpPr>
          <p:cNvPr id="6" name="Content Placeholder 5"/>
          <p:cNvSpPr>
            <a:spLocks noGrp="1"/>
          </p:cNvSpPr>
          <p:nvPr>
            <p:ph idx="1"/>
          </p:nvPr>
        </p:nvSpPr>
        <p:spPr>
          <a:xfrm>
            <a:off x="457199" y="2209800"/>
            <a:ext cx="6757023" cy="3916363"/>
          </a:xfrm>
        </p:spPr>
        <p:txBody>
          <a:bodyPr>
            <a:normAutofit/>
          </a:bodyPr>
          <a:lstStyle/>
          <a:p>
            <a:pPr>
              <a:spcBef>
                <a:spcPts val="1200"/>
              </a:spcBef>
            </a:pPr>
            <a:r>
              <a:rPr lang="en-US" sz="1800" dirty="0" smtClean="0"/>
              <a:t>Most common and most aggressive brain tumor in adults</a:t>
            </a:r>
          </a:p>
          <a:p>
            <a:pPr>
              <a:spcBef>
                <a:spcPts val="1200"/>
              </a:spcBef>
            </a:pPr>
            <a:r>
              <a:rPr lang="en-US" sz="1800" dirty="0" smtClean="0"/>
              <a:t>Standard treatment protocol (</a:t>
            </a:r>
            <a:r>
              <a:rPr lang="en-US" sz="1800" dirty="0" err="1" smtClean="0"/>
              <a:t>Stupp</a:t>
            </a:r>
            <a:r>
              <a:rPr lang="en-US" sz="1800" dirty="0" smtClean="0"/>
              <a:t>* Regimen) involves a combination of Surgery, Chemotherapy and Radiation Therapy</a:t>
            </a:r>
            <a:endParaRPr lang="en-US" sz="1800" dirty="0"/>
          </a:p>
        </p:txBody>
      </p:sp>
      <p:pic>
        <p:nvPicPr>
          <p:cNvPr id="7" name="Picture 6"/>
          <p:cNvPicPr/>
          <p:nvPr/>
        </p:nvPicPr>
        <p:blipFill rotWithShape="1">
          <a:blip r:embed="rId2">
            <a:extLst>
              <a:ext uri="{28A0092B-C50C-407E-A947-70E740481C1C}">
                <a14:useLocalDpi xmlns:a14="http://schemas.microsoft.com/office/drawing/2010/main" val="0"/>
              </a:ext>
            </a:extLst>
          </a:blip>
          <a:srcRect l="3026" t="4301" r="4721" b="7708"/>
          <a:stretch/>
        </p:blipFill>
        <p:spPr bwMode="auto">
          <a:xfrm>
            <a:off x="1884234" y="3289757"/>
            <a:ext cx="5972415" cy="2977065"/>
          </a:xfrm>
          <a:prstGeom prst="rect">
            <a:avLst/>
          </a:prstGeom>
          <a:ln>
            <a:noFill/>
          </a:ln>
          <a:extLst>
            <a:ext uri="{53640926-AAD7-44d8-BBD7-CCE9431645EC}">
              <a14:shadowObscured xmlns="" xmlns:a14="http://schemas.microsoft.com/office/drawing/2010/main"/>
            </a:ext>
          </a:extLst>
        </p:spPr>
      </p:pic>
      <p:sp>
        <p:nvSpPr>
          <p:cNvPr id="8" name="TextBox 7"/>
          <p:cNvSpPr txBox="1"/>
          <p:nvPr/>
        </p:nvSpPr>
        <p:spPr>
          <a:xfrm>
            <a:off x="457199" y="6353292"/>
            <a:ext cx="6757023" cy="430887"/>
          </a:xfrm>
          <a:prstGeom prst="rect">
            <a:avLst/>
          </a:prstGeom>
          <a:noFill/>
        </p:spPr>
        <p:txBody>
          <a:bodyPr wrap="square" rtlCol="0">
            <a:spAutoFit/>
          </a:bodyPr>
          <a:lstStyle/>
          <a:p>
            <a:pPr defTabSz="457200"/>
            <a:r>
              <a:rPr lang="en-US" sz="1100" dirty="0" err="1">
                <a:solidFill>
                  <a:prstClr val="black"/>
                </a:solidFill>
              </a:rPr>
              <a:t>Stupp</a:t>
            </a:r>
            <a:r>
              <a:rPr lang="en-US" sz="1100" dirty="0">
                <a:solidFill>
                  <a:prstClr val="black"/>
                </a:solidFill>
              </a:rPr>
              <a:t>, R</a:t>
            </a:r>
            <a:r>
              <a:rPr lang="en-US" sz="1100" dirty="0" smtClean="0">
                <a:solidFill>
                  <a:prstClr val="black"/>
                </a:solidFill>
              </a:rPr>
              <a:t>. et al. “</a:t>
            </a:r>
            <a:r>
              <a:rPr lang="en-US" sz="1100" dirty="0">
                <a:solidFill>
                  <a:prstClr val="black"/>
                </a:solidFill>
              </a:rPr>
              <a:t>Radiotherapy plus Concomitant and Adjuvant </a:t>
            </a:r>
            <a:r>
              <a:rPr lang="en-US" sz="1100" dirty="0" err="1">
                <a:solidFill>
                  <a:prstClr val="black"/>
                </a:solidFill>
              </a:rPr>
              <a:t>Temozolomide</a:t>
            </a:r>
            <a:r>
              <a:rPr lang="en-US" sz="1100" dirty="0">
                <a:solidFill>
                  <a:prstClr val="black"/>
                </a:solidFill>
              </a:rPr>
              <a:t> for </a:t>
            </a:r>
            <a:r>
              <a:rPr lang="en-US" sz="1100" dirty="0" smtClean="0">
                <a:solidFill>
                  <a:prstClr val="black"/>
                </a:solidFill>
              </a:rPr>
              <a:t>Glioblastoma”, </a:t>
            </a:r>
            <a:r>
              <a:rPr lang="en-US" sz="1100" dirty="0">
                <a:solidFill>
                  <a:prstClr val="black"/>
                </a:solidFill>
              </a:rPr>
              <a:t>New England Journal of Medicine, 2005, 352, (10), pp. 987-996</a:t>
            </a:r>
            <a:r>
              <a:rPr lang="en-US" sz="1100" dirty="0" smtClean="0">
                <a:solidFill>
                  <a:prstClr val="black"/>
                </a:solidFill>
              </a:rPr>
              <a:t>  </a:t>
            </a:r>
            <a:endParaRPr lang="en-US" sz="1100" dirty="0">
              <a:solidFill>
                <a:prstClr val="black"/>
              </a:solidFill>
            </a:endParaRPr>
          </a:p>
        </p:txBody>
      </p:sp>
    </p:spTree>
    <p:extLst>
      <p:ext uri="{BB962C8B-B14F-4D97-AF65-F5344CB8AC3E}">
        <p14:creationId xmlns:p14="http://schemas.microsoft.com/office/powerpoint/2010/main" val="468141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Informatics </a:t>
            </a:r>
            <a:r>
              <a:rPr lang="en-US" dirty="0" smtClean="0">
                <a:solidFill>
                  <a:srgbClr val="FF0000"/>
                </a:solidFill>
              </a:rPr>
              <a:t>to </a:t>
            </a:r>
            <a:endParaRPr lang="en-US" dirty="0">
              <a:solidFill>
                <a:srgbClr val="FF0000"/>
              </a:solidFill>
            </a:endParaRPr>
          </a:p>
        </p:txBody>
      </p:sp>
      <p:sp>
        <p:nvSpPr>
          <p:cNvPr id="6" name="Content Placeholder 5"/>
          <p:cNvSpPr>
            <a:spLocks noGrp="1"/>
          </p:cNvSpPr>
          <p:nvPr>
            <p:ph idx="1"/>
          </p:nvPr>
        </p:nvSpPr>
        <p:spPr>
          <a:xfrm>
            <a:off x="457199" y="2209800"/>
            <a:ext cx="6923585" cy="2182375"/>
          </a:xfrm>
        </p:spPr>
        <p:txBody>
          <a:bodyPr>
            <a:normAutofit/>
          </a:bodyPr>
          <a:lstStyle/>
          <a:p>
            <a:r>
              <a:rPr lang="en-US" sz="1800" dirty="0" smtClean="0"/>
              <a:t>Novel ways to combine information derived from radiology, radiation oncology and clinical data to </a:t>
            </a:r>
            <a:r>
              <a:rPr lang="en-US" sz="1800" dirty="0" smtClean="0">
                <a:solidFill>
                  <a:srgbClr val="FF0000"/>
                </a:solidFill>
              </a:rPr>
              <a:t>assess response</a:t>
            </a:r>
            <a:r>
              <a:rPr lang="en-US" sz="1800" dirty="0" smtClean="0"/>
              <a:t> and </a:t>
            </a:r>
            <a:r>
              <a:rPr lang="en-US" sz="1800" dirty="0" smtClean="0">
                <a:solidFill>
                  <a:srgbClr val="FF0000"/>
                </a:solidFill>
              </a:rPr>
              <a:t>predict outcome</a:t>
            </a:r>
            <a:r>
              <a:rPr lang="en-US" sz="1800" dirty="0" smtClean="0"/>
              <a:t>.</a:t>
            </a:r>
          </a:p>
          <a:p>
            <a:r>
              <a:rPr lang="en-US" sz="1800" dirty="0" smtClean="0"/>
              <a:t>Use response assessments and outcome predictions to </a:t>
            </a:r>
            <a:r>
              <a:rPr lang="en-US" sz="1800" dirty="0" smtClean="0">
                <a:solidFill>
                  <a:srgbClr val="FF0000"/>
                </a:solidFill>
              </a:rPr>
              <a:t>evaluate and adapt therapy </a:t>
            </a:r>
            <a:r>
              <a:rPr lang="en-US" sz="1800" dirty="0" smtClean="0"/>
              <a:t>(radiation therapy &amp; surgery)</a:t>
            </a:r>
          </a:p>
        </p:txBody>
      </p:sp>
    </p:spTree>
    <p:extLst>
      <p:ext uri="{BB962C8B-B14F-4D97-AF65-F5344CB8AC3E}">
        <p14:creationId xmlns:p14="http://schemas.microsoft.com/office/powerpoint/2010/main" val="1817944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Informatics</a:t>
            </a:r>
            <a:endParaRPr lang="en-US" dirty="0"/>
          </a:p>
        </p:txBody>
      </p:sp>
      <p:sp>
        <p:nvSpPr>
          <p:cNvPr id="3" name="Content Placeholder 2"/>
          <p:cNvSpPr>
            <a:spLocks noGrp="1"/>
          </p:cNvSpPr>
          <p:nvPr>
            <p:ph idx="1"/>
          </p:nvPr>
        </p:nvSpPr>
        <p:spPr>
          <a:xfrm>
            <a:off x="229636" y="2223170"/>
            <a:ext cx="6508377" cy="3916363"/>
          </a:xfrm>
        </p:spPr>
        <p:txBody>
          <a:bodyPr/>
          <a:lstStyle/>
          <a:p>
            <a:r>
              <a:rPr lang="en-US" dirty="0" smtClean="0"/>
              <a:t>“</a:t>
            </a:r>
            <a:r>
              <a:rPr lang="en-US" i="1" dirty="0" smtClean="0"/>
              <a:t>A discipline that is focused on acquisition, storage, and use of information in a specific setting or domain</a:t>
            </a:r>
            <a:r>
              <a:rPr lang="en-US" dirty="0" smtClean="0"/>
              <a:t>” — </a:t>
            </a:r>
            <a:r>
              <a:rPr lang="en-US" dirty="0" err="1" smtClean="0"/>
              <a:t>Hersh</a:t>
            </a:r>
            <a:r>
              <a:rPr lang="en-US" dirty="0" smtClean="0"/>
              <a:t> 2009</a:t>
            </a:r>
          </a:p>
          <a:p>
            <a:r>
              <a:rPr lang="en-US" dirty="0" smtClean="0"/>
              <a:t>Emphasize how to become effective consumers of information</a:t>
            </a:r>
          </a:p>
        </p:txBody>
      </p:sp>
      <p:graphicFrame>
        <p:nvGraphicFramePr>
          <p:cNvPr id="6" name="Diagram 5"/>
          <p:cNvGraphicFramePr/>
          <p:nvPr>
            <p:extLst/>
          </p:nvPr>
        </p:nvGraphicFramePr>
        <p:xfrm>
          <a:off x="3268782" y="4486980"/>
          <a:ext cx="5496548" cy="2186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21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79057"/>
            <a:ext cx="6642511" cy="1143000"/>
          </a:xfrm>
        </p:spPr>
        <p:txBody>
          <a:bodyPr/>
          <a:lstStyle/>
          <a:p>
            <a:r>
              <a:rPr lang="en-US" sz="2600" dirty="0" smtClean="0"/>
              <a:t>Response Evaluation: McDonald Criteria</a:t>
            </a:r>
            <a:endParaRPr lang="en-US" sz="2600" dirty="0"/>
          </a:p>
        </p:txBody>
      </p:sp>
      <p:pic>
        <p:nvPicPr>
          <p:cNvPr id="4" name="Picture 3"/>
          <p:cNvPicPr>
            <a:picLocks noChangeAspect="1"/>
          </p:cNvPicPr>
          <p:nvPr/>
        </p:nvPicPr>
        <p:blipFill rotWithShape="1">
          <a:blip r:embed="rId3"/>
          <a:srcRect r="49927" b="49602"/>
          <a:stretch/>
        </p:blipFill>
        <p:spPr>
          <a:xfrm>
            <a:off x="558834" y="2057400"/>
            <a:ext cx="1794654" cy="1844034"/>
          </a:xfrm>
          <a:prstGeom prst="rect">
            <a:avLst/>
          </a:prstGeom>
        </p:spPr>
      </p:pic>
      <p:sp>
        <p:nvSpPr>
          <p:cNvPr id="5" name="Rectangle 4"/>
          <p:cNvSpPr/>
          <p:nvPr/>
        </p:nvSpPr>
        <p:spPr>
          <a:xfrm>
            <a:off x="558834" y="6372763"/>
            <a:ext cx="4572000" cy="461665"/>
          </a:xfrm>
          <a:prstGeom prst="rect">
            <a:avLst/>
          </a:prstGeom>
        </p:spPr>
        <p:txBody>
          <a:bodyPr>
            <a:spAutoFit/>
          </a:bodyPr>
          <a:lstStyle/>
          <a:p>
            <a:pPr defTabSz="457200"/>
            <a:r>
              <a:rPr lang="en-US" sz="1200" dirty="0" smtClean="0">
                <a:solidFill>
                  <a:prstClr val="black"/>
                </a:solidFill>
              </a:rPr>
              <a:t>Henson JW, Ulmer S, Harris GJ. Brain tumor imaging in clinical trials. AJNR Am J </a:t>
            </a:r>
            <a:r>
              <a:rPr lang="en-US" sz="1200" dirty="0" err="1" smtClean="0">
                <a:solidFill>
                  <a:prstClr val="black"/>
                </a:solidFill>
              </a:rPr>
              <a:t>Neuroradiol</a:t>
            </a:r>
            <a:r>
              <a:rPr lang="en-US" sz="1200" dirty="0" smtClean="0">
                <a:solidFill>
                  <a:prstClr val="black"/>
                </a:solidFill>
              </a:rPr>
              <a:t>. 2008;29(3):419-424.</a:t>
            </a:r>
            <a:endParaRPr lang="en-US" sz="1200" dirty="0">
              <a:solidFill>
                <a:prstClr val="black"/>
              </a:solidFill>
            </a:endParaRPr>
          </a:p>
        </p:txBody>
      </p:sp>
      <p:sp>
        <p:nvSpPr>
          <p:cNvPr id="9" name="Rectangle 8"/>
          <p:cNvSpPr/>
          <p:nvPr/>
        </p:nvSpPr>
        <p:spPr>
          <a:xfrm>
            <a:off x="4474479" y="3442569"/>
            <a:ext cx="4375331" cy="2246769"/>
          </a:xfrm>
          <a:prstGeom prst="rect">
            <a:avLst/>
          </a:prstGeom>
        </p:spPr>
        <p:txBody>
          <a:bodyPr wrap="square">
            <a:spAutoFit/>
          </a:bodyPr>
          <a:lstStyle/>
          <a:p>
            <a:pPr marL="342900" indent="-342900" defTabSz="457200">
              <a:buFont typeface="+mj-lt"/>
              <a:buAutoNum type="arabicPeriod"/>
            </a:pPr>
            <a:r>
              <a:rPr lang="en-US" sz="1400" dirty="0" smtClean="0">
                <a:solidFill>
                  <a:prstClr val="black"/>
                </a:solidFill>
              </a:rPr>
              <a:t>A measurement is made of the maximal enhancing tumor diameter on a single axial gadolinium-enhanced T1-weighted section</a:t>
            </a:r>
          </a:p>
          <a:p>
            <a:pPr marL="342900" indent="-342900" defTabSz="457200">
              <a:buFont typeface="+mj-lt"/>
              <a:buAutoNum type="arabicPeriod"/>
            </a:pPr>
            <a:r>
              <a:rPr lang="en-US" sz="1400" dirty="0">
                <a:solidFill>
                  <a:prstClr val="black"/>
                </a:solidFill>
              </a:rPr>
              <a:t>L</a:t>
            </a:r>
            <a:r>
              <a:rPr lang="en-US" sz="1400" dirty="0" smtClean="0">
                <a:solidFill>
                  <a:prstClr val="black"/>
                </a:solidFill>
              </a:rPr>
              <a:t>argest perpendicular diameter is measured on the same image. </a:t>
            </a:r>
          </a:p>
          <a:p>
            <a:pPr marL="342900" indent="-342900" defTabSz="457200">
              <a:buFont typeface="+mj-lt"/>
              <a:buAutoNum type="arabicPeriod"/>
            </a:pPr>
            <a:r>
              <a:rPr lang="en-US" sz="1400" dirty="0" smtClean="0">
                <a:solidFill>
                  <a:prstClr val="black"/>
                </a:solidFill>
              </a:rPr>
              <a:t>Product of the 2 diameters is calculated,</a:t>
            </a:r>
          </a:p>
          <a:p>
            <a:pPr marL="342900" indent="-342900" defTabSz="457200">
              <a:buFont typeface="+mj-lt"/>
              <a:buAutoNum type="arabicPeriod"/>
            </a:pPr>
            <a:r>
              <a:rPr lang="en-US" sz="1400" dirty="0" smtClean="0">
                <a:solidFill>
                  <a:prstClr val="black"/>
                </a:solidFill>
              </a:rPr>
              <a:t>Measurements are repeated with each scan. </a:t>
            </a:r>
          </a:p>
          <a:p>
            <a:pPr marL="342900" indent="-342900" defTabSz="457200">
              <a:buFont typeface="+mj-lt"/>
              <a:buAutoNum type="arabicPeriod"/>
            </a:pPr>
            <a:r>
              <a:rPr lang="en-US" sz="1400" dirty="0" smtClean="0">
                <a:solidFill>
                  <a:prstClr val="black"/>
                </a:solidFill>
              </a:rPr>
              <a:t>Measurements from multiple lesions are summed.</a:t>
            </a:r>
            <a:endParaRPr lang="en-US" sz="1400" dirty="0">
              <a:solidFill>
                <a:prstClr val="black"/>
              </a:solidFill>
            </a:endParaRPr>
          </a:p>
        </p:txBody>
      </p:sp>
      <p:sp>
        <p:nvSpPr>
          <p:cNvPr id="8" name="Rectangle 7"/>
          <p:cNvSpPr/>
          <p:nvPr/>
        </p:nvSpPr>
        <p:spPr>
          <a:xfrm>
            <a:off x="4474478" y="2223970"/>
            <a:ext cx="4375332" cy="923330"/>
          </a:xfrm>
          <a:prstGeom prst="rect">
            <a:avLst/>
          </a:prstGeom>
        </p:spPr>
        <p:txBody>
          <a:bodyPr wrap="square">
            <a:spAutoFit/>
          </a:bodyPr>
          <a:lstStyle/>
          <a:p>
            <a:pPr defTabSz="457200"/>
            <a:r>
              <a:rPr lang="en-US" dirty="0" smtClean="0">
                <a:solidFill>
                  <a:srgbClr val="1F497D">
                    <a:lumMod val="60000"/>
                    <a:lumOff val="40000"/>
                  </a:srgbClr>
                </a:solidFill>
              </a:rPr>
              <a:t>After treatment (Surgery </a:t>
            </a:r>
            <a:r>
              <a:rPr lang="en-US" dirty="0" smtClean="0">
                <a:solidFill>
                  <a:srgbClr val="1F497D">
                    <a:lumMod val="60000"/>
                    <a:lumOff val="40000"/>
                  </a:srgbClr>
                </a:solidFill>
                <a:sym typeface="Wingdings"/>
              </a:rPr>
              <a:t> Radiation  Chemo), </a:t>
            </a:r>
            <a:r>
              <a:rPr lang="en-US" dirty="0" smtClean="0">
                <a:solidFill>
                  <a:srgbClr val="558ED5"/>
                </a:solidFill>
              </a:rPr>
              <a:t>how do you determine if tumor is </a:t>
            </a:r>
            <a:r>
              <a:rPr lang="en-US" dirty="0" smtClean="0">
                <a:solidFill>
                  <a:srgbClr val="FF0000"/>
                </a:solidFill>
              </a:rPr>
              <a:t>responding to treatment?</a:t>
            </a:r>
            <a:endParaRPr lang="en-US" dirty="0">
              <a:solidFill>
                <a:srgbClr val="FF0000"/>
              </a:solidFill>
            </a:endParaRPr>
          </a:p>
        </p:txBody>
      </p:sp>
      <p:pic>
        <p:nvPicPr>
          <p:cNvPr id="20" name="Picture 19"/>
          <p:cNvPicPr/>
          <p:nvPr/>
        </p:nvPicPr>
        <p:blipFill rotWithShape="1">
          <a:blip r:embed="rId4">
            <a:extLst>
              <a:ext uri="{28A0092B-C50C-407E-A947-70E740481C1C}">
                <a14:useLocalDpi xmlns:a14="http://schemas.microsoft.com/office/drawing/2010/main" val="0"/>
              </a:ext>
            </a:extLst>
          </a:blip>
          <a:srcRect l="3026" t="4301" r="4721" b="7708"/>
          <a:stretch/>
        </p:blipFill>
        <p:spPr bwMode="auto">
          <a:xfrm>
            <a:off x="457199" y="3270766"/>
            <a:ext cx="5972415" cy="2977065"/>
          </a:xfrm>
          <a:prstGeom prst="rect">
            <a:avLst/>
          </a:prstGeom>
          <a:ln>
            <a:noFill/>
          </a:ln>
          <a:extLst>
            <a:ext uri="{53640926-AAD7-44d8-BBD7-CCE9431645EC}">
              <a14:shadowObscured xmlns="" xmlns:a14="http://schemas.microsoft.com/office/drawing/2010/main"/>
            </a:ext>
          </a:extLst>
        </p:spPr>
      </p:pic>
      <p:grpSp>
        <p:nvGrpSpPr>
          <p:cNvPr id="12" name="Group 11"/>
          <p:cNvGrpSpPr/>
          <p:nvPr/>
        </p:nvGrpSpPr>
        <p:grpSpPr>
          <a:xfrm>
            <a:off x="457199" y="1942879"/>
            <a:ext cx="3871964" cy="3927839"/>
            <a:chOff x="457199" y="1942879"/>
            <a:chExt cx="3871964" cy="3927839"/>
          </a:xfrm>
        </p:grpSpPr>
        <p:pic>
          <p:nvPicPr>
            <p:cNvPr id="7" name="Picture 6"/>
            <p:cNvPicPr>
              <a:picLocks noChangeAspect="1"/>
            </p:cNvPicPr>
            <p:nvPr/>
          </p:nvPicPr>
          <p:blipFill rotWithShape="1">
            <a:blip r:embed="rId3"/>
            <a:srcRect l="50083" t="50398"/>
            <a:stretch/>
          </p:blipFill>
          <p:spPr>
            <a:xfrm>
              <a:off x="457199" y="1942879"/>
              <a:ext cx="3871964" cy="3927839"/>
            </a:xfrm>
            <a:prstGeom prst="rect">
              <a:avLst/>
            </a:prstGeom>
          </p:spPr>
        </p:pic>
        <p:sp>
          <p:nvSpPr>
            <p:cNvPr id="11" name="Freeform 10"/>
            <p:cNvSpPr/>
            <p:nvPr/>
          </p:nvSpPr>
          <p:spPr>
            <a:xfrm>
              <a:off x="2447062" y="3129328"/>
              <a:ext cx="579708" cy="627386"/>
            </a:xfrm>
            <a:custGeom>
              <a:avLst/>
              <a:gdLst>
                <a:gd name="connsiteX0" fmla="*/ 1731 w 579708"/>
                <a:gd name="connsiteY0" fmla="*/ 361222 h 627386"/>
                <a:gd name="connsiteX1" fmla="*/ 13139 w 579708"/>
                <a:gd name="connsiteY1" fmla="*/ 319397 h 627386"/>
                <a:gd name="connsiteX2" fmla="*/ 16941 w 579708"/>
                <a:gd name="connsiteY2" fmla="*/ 300385 h 627386"/>
                <a:gd name="connsiteX3" fmla="*/ 20744 w 579708"/>
                <a:gd name="connsiteY3" fmla="*/ 285176 h 627386"/>
                <a:gd name="connsiteX4" fmla="*/ 28349 w 579708"/>
                <a:gd name="connsiteY4" fmla="*/ 262362 h 627386"/>
                <a:gd name="connsiteX5" fmla="*/ 35954 w 579708"/>
                <a:gd name="connsiteY5" fmla="*/ 235745 h 627386"/>
                <a:gd name="connsiteX6" fmla="*/ 43559 w 579708"/>
                <a:gd name="connsiteY6" fmla="*/ 224338 h 627386"/>
                <a:gd name="connsiteX7" fmla="*/ 51164 w 579708"/>
                <a:gd name="connsiteY7" fmla="*/ 209129 h 627386"/>
                <a:gd name="connsiteX8" fmla="*/ 54966 w 579708"/>
                <a:gd name="connsiteY8" fmla="*/ 190117 h 627386"/>
                <a:gd name="connsiteX9" fmla="*/ 62571 w 579708"/>
                <a:gd name="connsiteY9" fmla="*/ 178710 h 627386"/>
                <a:gd name="connsiteX10" fmla="*/ 66373 w 579708"/>
                <a:gd name="connsiteY10" fmla="*/ 167303 h 627386"/>
                <a:gd name="connsiteX11" fmla="*/ 73978 w 579708"/>
                <a:gd name="connsiteY11" fmla="*/ 155896 h 627386"/>
                <a:gd name="connsiteX12" fmla="*/ 89188 w 579708"/>
                <a:gd name="connsiteY12" fmla="*/ 129280 h 627386"/>
                <a:gd name="connsiteX13" fmla="*/ 92991 w 579708"/>
                <a:gd name="connsiteY13" fmla="*/ 114070 h 627386"/>
                <a:gd name="connsiteX14" fmla="*/ 115806 w 579708"/>
                <a:gd name="connsiteY14" fmla="*/ 98861 h 627386"/>
                <a:gd name="connsiteX15" fmla="*/ 142423 w 579708"/>
                <a:gd name="connsiteY15" fmla="*/ 87454 h 627386"/>
                <a:gd name="connsiteX16" fmla="*/ 176645 w 579708"/>
                <a:gd name="connsiteY16" fmla="*/ 76047 h 627386"/>
                <a:gd name="connsiteX17" fmla="*/ 188053 w 579708"/>
                <a:gd name="connsiteY17" fmla="*/ 72244 h 627386"/>
                <a:gd name="connsiteX18" fmla="*/ 207065 w 579708"/>
                <a:gd name="connsiteY18" fmla="*/ 57035 h 627386"/>
                <a:gd name="connsiteX19" fmla="*/ 214670 w 579708"/>
                <a:gd name="connsiteY19" fmla="*/ 45628 h 627386"/>
                <a:gd name="connsiteX20" fmla="*/ 237485 w 579708"/>
                <a:gd name="connsiteY20" fmla="*/ 30419 h 627386"/>
                <a:gd name="connsiteX21" fmla="*/ 248892 w 579708"/>
                <a:gd name="connsiteY21" fmla="*/ 22814 h 627386"/>
                <a:gd name="connsiteX22" fmla="*/ 286917 w 579708"/>
                <a:gd name="connsiteY22" fmla="*/ 11407 h 627386"/>
                <a:gd name="connsiteX23" fmla="*/ 313534 w 579708"/>
                <a:gd name="connsiteY23" fmla="*/ 3802 h 627386"/>
                <a:gd name="connsiteX24" fmla="*/ 336349 w 579708"/>
                <a:gd name="connsiteY24" fmla="*/ 0 h 627386"/>
                <a:gd name="connsiteX25" fmla="*/ 435213 w 579708"/>
                <a:gd name="connsiteY25" fmla="*/ 3802 h 627386"/>
                <a:gd name="connsiteX26" fmla="*/ 458028 w 579708"/>
                <a:gd name="connsiteY26" fmla="*/ 19012 h 627386"/>
                <a:gd name="connsiteX27" fmla="*/ 469436 w 579708"/>
                <a:gd name="connsiteY27" fmla="*/ 26616 h 627386"/>
                <a:gd name="connsiteX28" fmla="*/ 480843 w 579708"/>
                <a:gd name="connsiteY28" fmla="*/ 34221 h 627386"/>
                <a:gd name="connsiteX29" fmla="*/ 488448 w 579708"/>
                <a:gd name="connsiteY29" fmla="*/ 45628 h 627386"/>
                <a:gd name="connsiteX30" fmla="*/ 492251 w 579708"/>
                <a:gd name="connsiteY30" fmla="*/ 57035 h 627386"/>
                <a:gd name="connsiteX31" fmla="*/ 503658 w 579708"/>
                <a:gd name="connsiteY31" fmla="*/ 64640 h 627386"/>
                <a:gd name="connsiteX32" fmla="*/ 515065 w 579708"/>
                <a:gd name="connsiteY32" fmla="*/ 79849 h 627386"/>
                <a:gd name="connsiteX33" fmla="*/ 526473 w 579708"/>
                <a:gd name="connsiteY33" fmla="*/ 91256 h 627386"/>
                <a:gd name="connsiteX34" fmla="*/ 534078 w 579708"/>
                <a:gd name="connsiteY34" fmla="*/ 102663 h 627386"/>
                <a:gd name="connsiteX35" fmla="*/ 545485 w 579708"/>
                <a:gd name="connsiteY35" fmla="*/ 114070 h 627386"/>
                <a:gd name="connsiteX36" fmla="*/ 568300 w 579708"/>
                <a:gd name="connsiteY36" fmla="*/ 148291 h 627386"/>
                <a:gd name="connsiteX37" fmla="*/ 579708 w 579708"/>
                <a:gd name="connsiteY37" fmla="*/ 171105 h 627386"/>
                <a:gd name="connsiteX38" fmla="*/ 575905 w 579708"/>
                <a:gd name="connsiteY38" fmla="*/ 281373 h 627386"/>
                <a:gd name="connsiteX39" fmla="*/ 549288 w 579708"/>
                <a:gd name="connsiteY39" fmla="*/ 304187 h 627386"/>
                <a:gd name="connsiteX40" fmla="*/ 534078 w 579708"/>
                <a:gd name="connsiteY40" fmla="*/ 315594 h 627386"/>
                <a:gd name="connsiteX41" fmla="*/ 503658 w 579708"/>
                <a:gd name="connsiteY41" fmla="*/ 338408 h 627386"/>
                <a:gd name="connsiteX42" fmla="*/ 499856 w 579708"/>
                <a:gd name="connsiteY42" fmla="*/ 353618 h 627386"/>
                <a:gd name="connsiteX43" fmla="*/ 484646 w 579708"/>
                <a:gd name="connsiteY43" fmla="*/ 380234 h 627386"/>
                <a:gd name="connsiteX44" fmla="*/ 469436 w 579708"/>
                <a:gd name="connsiteY44" fmla="*/ 403048 h 627386"/>
                <a:gd name="connsiteX45" fmla="*/ 461831 w 579708"/>
                <a:gd name="connsiteY45" fmla="*/ 429665 h 627386"/>
                <a:gd name="connsiteX46" fmla="*/ 458028 w 579708"/>
                <a:gd name="connsiteY46" fmla="*/ 524723 h 627386"/>
                <a:gd name="connsiteX47" fmla="*/ 446621 w 579708"/>
                <a:gd name="connsiteY47" fmla="*/ 543735 h 627386"/>
                <a:gd name="connsiteX48" fmla="*/ 439016 w 579708"/>
                <a:gd name="connsiteY48" fmla="*/ 555142 h 627386"/>
                <a:gd name="connsiteX49" fmla="*/ 427609 w 579708"/>
                <a:gd name="connsiteY49" fmla="*/ 570351 h 627386"/>
                <a:gd name="connsiteX50" fmla="*/ 408596 w 579708"/>
                <a:gd name="connsiteY50" fmla="*/ 593165 h 627386"/>
                <a:gd name="connsiteX51" fmla="*/ 400991 w 579708"/>
                <a:gd name="connsiteY51" fmla="*/ 604572 h 627386"/>
                <a:gd name="connsiteX52" fmla="*/ 389584 w 579708"/>
                <a:gd name="connsiteY52" fmla="*/ 608375 h 627386"/>
                <a:gd name="connsiteX53" fmla="*/ 378176 w 579708"/>
                <a:gd name="connsiteY53" fmla="*/ 615979 h 627386"/>
                <a:gd name="connsiteX54" fmla="*/ 336349 w 579708"/>
                <a:gd name="connsiteY54" fmla="*/ 627386 h 627386"/>
                <a:gd name="connsiteX55" fmla="*/ 233682 w 579708"/>
                <a:gd name="connsiteY55" fmla="*/ 623584 h 627386"/>
                <a:gd name="connsiteX56" fmla="*/ 199460 w 579708"/>
                <a:gd name="connsiteY56" fmla="*/ 608375 h 627386"/>
                <a:gd name="connsiteX57" fmla="*/ 184250 w 579708"/>
                <a:gd name="connsiteY57" fmla="*/ 600770 h 627386"/>
                <a:gd name="connsiteX58" fmla="*/ 176645 w 579708"/>
                <a:gd name="connsiteY58" fmla="*/ 589363 h 627386"/>
                <a:gd name="connsiteX59" fmla="*/ 150028 w 579708"/>
                <a:gd name="connsiteY59" fmla="*/ 570351 h 627386"/>
                <a:gd name="connsiteX60" fmla="*/ 131016 w 579708"/>
                <a:gd name="connsiteY60" fmla="*/ 555142 h 627386"/>
                <a:gd name="connsiteX61" fmla="*/ 119608 w 579708"/>
                <a:gd name="connsiteY61" fmla="*/ 543735 h 627386"/>
                <a:gd name="connsiteX62" fmla="*/ 104398 w 579708"/>
                <a:gd name="connsiteY62" fmla="*/ 532328 h 627386"/>
                <a:gd name="connsiteX63" fmla="*/ 92991 w 579708"/>
                <a:gd name="connsiteY63" fmla="*/ 520921 h 627386"/>
                <a:gd name="connsiteX64" fmla="*/ 66373 w 579708"/>
                <a:gd name="connsiteY64" fmla="*/ 501909 h 627386"/>
                <a:gd name="connsiteX65" fmla="*/ 47361 w 579708"/>
                <a:gd name="connsiteY65" fmla="*/ 475293 h 627386"/>
                <a:gd name="connsiteX66" fmla="*/ 32151 w 579708"/>
                <a:gd name="connsiteY66" fmla="*/ 460083 h 627386"/>
                <a:gd name="connsiteX67" fmla="*/ 13139 w 579708"/>
                <a:gd name="connsiteY67" fmla="*/ 425862 h 627386"/>
                <a:gd name="connsiteX68" fmla="*/ 5534 w 579708"/>
                <a:gd name="connsiteY68" fmla="*/ 414455 h 627386"/>
                <a:gd name="connsiteX69" fmla="*/ 1731 w 579708"/>
                <a:gd name="connsiteY69" fmla="*/ 361222 h 62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708" h="627386">
                  <a:moveTo>
                    <a:pt x="1731" y="361222"/>
                  </a:moveTo>
                  <a:cubicBezTo>
                    <a:pt x="2998" y="345379"/>
                    <a:pt x="-1379" y="362950"/>
                    <a:pt x="13139" y="319397"/>
                  </a:cubicBezTo>
                  <a:cubicBezTo>
                    <a:pt x="15183" y="313266"/>
                    <a:pt x="15539" y="306694"/>
                    <a:pt x="16941" y="300385"/>
                  </a:cubicBezTo>
                  <a:cubicBezTo>
                    <a:pt x="18075" y="295284"/>
                    <a:pt x="19242" y="290181"/>
                    <a:pt x="20744" y="285176"/>
                  </a:cubicBezTo>
                  <a:cubicBezTo>
                    <a:pt x="23048" y="277498"/>
                    <a:pt x="26405" y="270139"/>
                    <a:pt x="28349" y="262362"/>
                  </a:cubicBezTo>
                  <a:cubicBezTo>
                    <a:pt x="29569" y="257483"/>
                    <a:pt x="33224" y="241204"/>
                    <a:pt x="35954" y="235745"/>
                  </a:cubicBezTo>
                  <a:cubicBezTo>
                    <a:pt x="37998" y="231658"/>
                    <a:pt x="41292" y="228306"/>
                    <a:pt x="43559" y="224338"/>
                  </a:cubicBezTo>
                  <a:cubicBezTo>
                    <a:pt x="46371" y="219417"/>
                    <a:pt x="48629" y="214199"/>
                    <a:pt x="51164" y="209129"/>
                  </a:cubicBezTo>
                  <a:cubicBezTo>
                    <a:pt x="52431" y="202792"/>
                    <a:pt x="52697" y="196168"/>
                    <a:pt x="54966" y="190117"/>
                  </a:cubicBezTo>
                  <a:cubicBezTo>
                    <a:pt x="56571" y="185838"/>
                    <a:pt x="60527" y="182797"/>
                    <a:pt x="62571" y="178710"/>
                  </a:cubicBezTo>
                  <a:cubicBezTo>
                    <a:pt x="64363" y="175125"/>
                    <a:pt x="64581" y="170888"/>
                    <a:pt x="66373" y="167303"/>
                  </a:cubicBezTo>
                  <a:cubicBezTo>
                    <a:pt x="68417" y="163216"/>
                    <a:pt x="71934" y="159983"/>
                    <a:pt x="73978" y="155896"/>
                  </a:cubicBezTo>
                  <a:cubicBezTo>
                    <a:pt x="88495" y="126864"/>
                    <a:pt x="61605" y="166056"/>
                    <a:pt x="89188" y="129280"/>
                  </a:cubicBezTo>
                  <a:cubicBezTo>
                    <a:pt x="90456" y="124210"/>
                    <a:pt x="89550" y="118003"/>
                    <a:pt x="92991" y="114070"/>
                  </a:cubicBezTo>
                  <a:cubicBezTo>
                    <a:pt x="99010" y="107192"/>
                    <a:pt x="108201" y="103931"/>
                    <a:pt x="115806" y="98861"/>
                  </a:cubicBezTo>
                  <a:cubicBezTo>
                    <a:pt x="133907" y="86794"/>
                    <a:pt x="120097" y="94151"/>
                    <a:pt x="142423" y="87454"/>
                  </a:cubicBezTo>
                  <a:cubicBezTo>
                    <a:pt x="153940" y="83999"/>
                    <a:pt x="165238" y="79849"/>
                    <a:pt x="176645" y="76047"/>
                  </a:cubicBezTo>
                  <a:lnTo>
                    <a:pt x="188053" y="72244"/>
                  </a:lnTo>
                  <a:cubicBezTo>
                    <a:pt x="209848" y="39553"/>
                    <a:pt x="180827" y="78024"/>
                    <a:pt x="207065" y="57035"/>
                  </a:cubicBezTo>
                  <a:cubicBezTo>
                    <a:pt x="210634" y="54180"/>
                    <a:pt x="211231" y="48637"/>
                    <a:pt x="214670" y="45628"/>
                  </a:cubicBezTo>
                  <a:cubicBezTo>
                    <a:pt x="221549" y="39610"/>
                    <a:pt x="229880" y="35489"/>
                    <a:pt x="237485" y="30419"/>
                  </a:cubicBezTo>
                  <a:cubicBezTo>
                    <a:pt x="241287" y="27884"/>
                    <a:pt x="244557" y="24259"/>
                    <a:pt x="248892" y="22814"/>
                  </a:cubicBezTo>
                  <a:cubicBezTo>
                    <a:pt x="303093" y="4747"/>
                    <a:pt x="246701" y="22896"/>
                    <a:pt x="286917" y="11407"/>
                  </a:cubicBezTo>
                  <a:cubicBezTo>
                    <a:pt x="303825" y="6577"/>
                    <a:pt x="293728" y="7763"/>
                    <a:pt x="313534" y="3802"/>
                  </a:cubicBezTo>
                  <a:cubicBezTo>
                    <a:pt x="321094" y="2290"/>
                    <a:pt x="328744" y="1267"/>
                    <a:pt x="336349" y="0"/>
                  </a:cubicBezTo>
                  <a:cubicBezTo>
                    <a:pt x="369304" y="1267"/>
                    <a:pt x="402629" y="-1289"/>
                    <a:pt x="435213" y="3802"/>
                  </a:cubicBezTo>
                  <a:cubicBezTo>
                    <a:pt x="444244" y="5213"/>
                    <a:pt x="450423" y="13942"/>
                    <a:pt x="458028" y="19012"/>
                  </a:cubicBezTo>
                  <a:lnTo>
                    <a:pt x="469436" y="26616"/>
                  </a:lnTo>
                  <a:lnTo>
                    <a:pt x="480843" y="34221"/>
                  </a:lnTo>
                  <a:cubicBezTo>
                    <a:pt x="483378" y="38023"/>
                    <a:pt x="486404" y="41541"/>
                    <a:pt x="488448" y="45628"/>
                  </a:cubicBezTo>
                  <a:cubicBezTo>
                    <a:pt x="490241" y="49213"/>
                    <a:pt x="489747" y="53905"/>
                    <a:pt x="492251" y="57035"/>
                  </a:cubicBezTo>
                  <a:cubicBezTo>
                    <a:pt x="495106" y="60603"/>
                    <a:pt x="500427" y="61409"/>
                    <a:pt x="503658" y="64640"/>
                  </a:cubicBezTo>
                  <a:cubicBezTo>
                    <a:pt x="508139" y="69121"/>
                    <a:pt x="510941" y="75038"/>
                    <a:pt x="515065" y="79849"/>
                  </a:cubicBezTo>
                  <a:cubicBezTo>
                    <a:pt x="518565" y="83932"/>
                    <a:pt x="523030" y="87125"/>
                    <a:pt x="526473" y="91256"/>
                  </a:cubicBezTo>
                  <a:cubicBezTo>
                    <a:pt x="529399" y="94767"/>
                    <a:pt x="531152" y="99152"/>
                    <a:pt x="534078" y="102663"/>
                  </a:cubicBezTo>
                  <a:cubicBezTo>
                    <a:pt x="537521" y="106794"/>
                    <a:pt x="541985" y="109987"/>
                    <a:pt x="545485" y="114070"/>
                  </a:cubicBezTo>
                  <a:cubicBezTo>
                    <a:pt x="557170" y="127703"/>
                    <a:pt x="558480" y="132579"/>
                    <a:pt x="568300" y="148291"/>
                  </a:cubicBezTo>
                  <a:cubicBezTo>
                    <a:pt x="578831" y="165139"/>
                    <a:pt x="573844" y="153515"/>
                    <a:pt x="579708" y="171105"/>
                  </a:cubicBezTo>
                  <a:cubicBezTo>
                    <a:pt x="578440" y="207861"/>
                    <a:pt x="580331" y="244862"/>
                    <a:pt x="575905" y="281373"/>
                  </a:cubicBezTo>
                  <a:cubicBezTo>
                    <a:pt x="574146" y="295881"/>
                    <a:pt x="558495" y="298433"/>
                    <a:pt x="549288" y="304187"/>
                  </a:cubicBezTo>
                  <a:cubicBezTo>
                    <a:pt x="543914" y="307546"/>
                    <a:pt x="539351" y="312079"/>
                    <a:pt x="534078" y="315594"/>
                  </a:cubicBezTo>
                  <a:cubicBezTo>
                    <a:pt x="505729" y="334492"/>
                    <a:pt x="523728" y="318338"/>
                    <a:pt x="503658" y="338408"/>
                  </a:cubicBezTo>
                  <a:cubicBezTo>
                    <a:pt x="502391" y="343478"/>
                    <a:pt x="501691" y="348725"/>
                    <a:pt x="499856" y="353618"/>
                  </a:cubicBezTo>
                  <a:cubicBezTo>
                    <a:pt x="489861" y="380271"/>
                    <a:pt x="495674" y="358180"/>
                    <a:pt x="484646" y="380234"/>
                  </a:cubicBezTo>
                  <a:cubicBezTo>
                    <a:pt x="473640" y="402245"/>
                    <a:pt x="491060" y="381424"/>
                    <a:pt x="469436" y="403048"/>
                  </a:cubicBezTo>
                  <a:cubicBezTo>
                    <a:pt x="467323" y="409386"/>
                    <a:pt x="462247" y="423640"/>
                    <a:pt x="461831" y="429665"/>
                  </a:cubicBezTo>
                  <a:cubicBezTo>
                    <a:pt x="459649" y="461301"/>
                    <a:pt x="462219" y="493290"/>
                    <a:pt x="458028" y="524723"/>
                  </a:cubicBezTo>
                  <a:cubicBezTo>
                    <a:pt x="457051" y="532049"/>
                    <a:pt x="450538" y="537468"/>
                    <a:pt x="446621" y="543735"/>
                  </a:cubicBezTo>
                  <a:cubicBezTo>
                    <a:pt x="444199" y="547610"/>
                    <a:pt x="441672" y="551423"/>
                    <a:pt x="439016" y="555142"/>
                  </a:cubicBezTo>
                  <a:cubicBezTo>
                    <a:pt x="435333" y="560299"/>
                    <a:pt x="430968" y="564977"/>
                    <a:pt x="427609" y="570351"/>
                  </a:cubicBezTo>
                  <a:cubicBezTo>
                    <a:pt x="413825" y="592405"/>
                    <a:pt x="428054" y="580195"/>
                    <a:pt x="408596" y="593165"/>
                  </a:cubicBezTo>
                  <a:cubicBezTo>
                    <a:pt x="406061" y="596967"/>
                    <a:pt x="404559" y="601717"/>
                    <a:pt x="400991" y="604572"/>
                  </a:cubicBezTo>
                  <a:cubicBezTo>
                    <a:pt x="397861" y="607076"/>
                    <a:pt x="393169" y="606583"/>
                    <a:pt x="389584" y="608375"/>
                  </a:cubicBezTo>
                  <a:cubicBezTo>
                    <a:pt x="385496" y="610419"/>
                    <a:pt x="382352" y="614123"/>
                    <a:pt x="378176" y="615979"/>
                  </a:cubicBezTo>
                  <a:cubicBezTo>
                    <a:pt x="362383" y="622998"/>
                    <a:pt x="352618" y="624133"/>
                    <a:pt x="336349" y="627386"/>
                  </a:cubicBezTo>
                  <a:cubicBezTo>
                    <a:pt x="302127" y="626119"/>
                    <a:pt x="267787" y="626684"/>
                    <a:pt x="233682" y="623584"/>
                  </a:cubicBezTo>
                  <a:cubicBezTo>
                    <a:pt x="213951" y="621790"/>
                    <a:pt x="213309" y="616288"/>
                    <a:pt x="199460" y="608375"/>
                  </a:cubicBezTo>
                  <a:cubicBezTo>
                    <a:pt x="194538" y="605563"/>
                    <a:pt x="189320" y="603305"/>
                    <a:pt x="184250" y="600770"/>
                  </a:cubicBezTo>
                  <a:cubicBezTo>
                    <a:pt x="181715" y="596968"/>
                    <a:pt x="179876" y="592594"/>
                    <a:pt x="176645" y="589363"/>
                  </a:cubicBezTo>
                  <a:cubicBezTo>
                    <a:pt x="168939" y="581657"/>
                    <a:pt x="158661" y="576825"/>
                    <a:pt x="150028" y="570351"/>
                  </a:cubicBezTo>
                  <a:cubicBezTo>
                    <a:pt x="143535" y="565482"/>
                    <a:pt x="137124" y="560486"/>
                    <a:pt x="131016" y="555142"/>
                  </a:cubicBezTo>
                  <a:cubicBezTo>
                    <a:pt x="126969" y="551601"/>
                    <a:pt x="123691" y="547235"/>
                    <a:pt x="119608" y="543735"/>
                  </a:cubicBezTo>
                  <a:cubicBezTo>
                    <a:pt x="114796" y="539611"/>
                    <a:pt x="109210" y="536452"/>
                    <a:pt x="104398" y="532328"/>
                  </a:cubicBezTo>
                  <a:cubicBezTo>
                    <a:pt x="100315" y="528829"/>
                    <a:pt x="97074" y="524420"/>
                    <a:pt x="92991" y="520921"/>
                  </a:cubicBezTo>
                  <a:cubicBezTo>
                    <a:pt x="84738" y="513847"/>
                    <a:pt x="75401" y="507927"/>
                    <a:pt x="66373" y="501909"/>
                  </a:cubicBezTo>
                  <a:cubicBezTo>
                    <a:pt x="60690" y="493384"/>
                    <a:pt x="53972" y="482848"/>
                    <a:pt x="47361" y="475293"/>
                  </a:cubicBezTo>
                  <a:cubicBezTo>
                    <a:pt x="42639" y="469897"/>
                    <a:pt x="36553" y="465743"/>
                    <a:pt x="32151" y="460083"/>
                  </a:cubicBezTo>
                  <a:cubicBezTo>
                    <a:pt x="21919" y="446928"/>
                    <a:pt x="20911" y="439462"/>
                    <a:pt x="13139" y="425862"/>
                  </a:cubicBezTo>
                  <a:cubicBezTo>
                    <a:pt x="10872" y="421894"/>
                    <a:pt x="8069" y="418257"/>
                    <a:pt x="5534" y="414455"/>
                  </a:cubicBezTo>
                  <a:cubicBezTo>
                    <a:pt x="-2881" y="380802"/>
                    <a:pt x="464" y="377065"/>
                    <a:pt x="1731" y="361222"/>
                  </a:cubicBezTo>
                  <a:close/>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cxnSp>
        <p:nvCxnSpPr>
          <p:cNvPr id="14" name="Straight Arrow Connector 13"/>
          <p:cNvCxnSpPr/>
          <p:nvPr/>
        </p:nvCxnSpPr>
        <p:spPr>
          <a:xfrm>
            <a:off x="2713489" y="3172690"/>
            <a:ext cx="66307" cy="545434"/>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489065" y="3361102"/>
            <a:ext cx="484552" cy="102006"/>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021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strips(down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000" dirty="0" smtClean="0"/>
              <a:t>Used as a Clinical Decision Point</a:t>
            </a:r>
            <a:endParaRPr lang="en-US" sz="3000" dirty="0"/>
          </a:p>
        </p:txBody>
      </p:sp>
      <p:sp>
        <p:nvSpPr>
          <p:cNvPr id="6" name="Content Placeholder 5"/>
          <p:cNvSpPr>
            <a:spLocks noGrp="1"/>
          </p:cNvSpPr>
          <p:nvPr>
            <p:ph idx="1"/>
          </p:nvPr>
        </p:nvSpPr>
        <p:spPr/>
        <p:txBody>
          <a:bodyPr>
            <a:normAutofit fontScale="92500" lnSpcReduction="10000"/>
          </a:bodyPr>
          <a:lstStyle/>
          <a:p>
            <a:r>
              <a:rPr lang="en-US" sz="1800" dirty="0"/>
              <a:t>Post surgery, patients are monitored with </a:t>
            </a:r>
            <a:r>
              <a:rPr lang="en-US" sz="1800" dirty="0" smtClean="0"/>
              <a:t>MR and treatment is evaluated with the </a:t>
            </a:r>
            <a:r>
              <a:rPr lang="en-US" sz="1800" dirty="0" smtClean="0">
                <a:solidFill>
                  <a:srgbClr val="FF0000"/>
                </a:solidFill>
              </a:rPr>
              <a:t>McDonald Criteria</a:t>
            </a:r>
            <a:endParaRPr lang="en-US" sz="1800" dirty="0">
              <a:solidFill>
                <a:srgbClr val="FF0000"/>
              </a:solidFill>
            </a:endParaRPr>
          </a:p>
          <a:p>
            <a:r>
              <a:rPr lang="en-US" sz="1800" dirty="0"/>
              <a:t>Some patients show new areas of contrast enhancement (tumor worsening) despite an absence of any clinical symptoms </a:t>
            </a:r>
            <a:r>
              <a:rPr lang="en-US" sz="1800" dirty="0">
                <a:sym typeface="Wingdings"/>
              </a:rPr>
              <a:t> </a:t>
            </a:r>
            <a:r>
              <a:rPr lang="en-US" sz="1800" dirty="0">
                <a:solidFill>
                  <a:srgbClr val="FF0000"/>
                </a:solidFill>
                <a:sym typeface="Wingdings"/>
              </a:rPr>
              <a:t>Pseudo Progression (PSP)</a:t>
            </a:r>
          </a:p>
          <a:p>
            <a:pPr lvl="1"/>
            <a:r>
              <a:rPr lang="en-US" sz="1600" dirty="0"/>
              <a:t>~20% of treated patients</a:t>
            </a:r>
          </a:p>
          <a:p>
            <a:pPr lvl="1"/>
            <a:r>
              <a:rPr lang="en-US" sz="1600" dirty="0"/>
              <a:t>Possibly cause: increased vessel permeability and subsequent edema from </a:t>
            </a:r>
            <a:r>
              <a:rPr lang="en-US" sz="1600" dirty="0" err="1"/>
              <a:t>RT+Chemo</a:t>
            </a:r>
            <a:endParaRPr lang="en-US" sz="1600" dirty="0"/>
          </a:p>
          <a:p>
            <a:pPr lvl="1"/>
            <a:r>
              <a:rPr lang="en-US" sz="1600" b="1" dirty="0">
                <a:solidFill>
                  <a:srgbClr val="FF0000"/>
                </a:solidFill>
              </a:rPr>
              <a:t>Not correlated with worsening outcome</a:t>
            </a:r>
            <a:endParaRPr lang="en-US" sz="1600" dirty="0">
              <a:solidFill>
                <a:srgbClr val="FF0000"/>
              </a:solidFill>
            </a:endParaRPr>
          </a:p>
          <a:p>
            <a:pPr lvl="1"/>
            <a:r>
              <a:rPr lang="en-US" sz="1600" dirty="0"/>
              <a:t>Causes oncologists to change therapy</a:t>
            </a:r>
          </a:p>
          <a:p>
            <a:r>
              <a:rPr lang="en-US" sz="1800" dirty="0" smtClean="0"/>
              <a:t>Survival has been shown to increase with alternative methods of radiotherapy or by adding addition treatments such as chemotherapy drugs</a:t>
            </a:r>
          </a:p>
          <a:p>
            <a:endParaRPr lang="en-US" sz="1800" dirty="0"/>
          </a:p>
        </p:txBody>
      </p:sp>
    </p:spTree>
    <p:extLst>
      <p:ext uri="{BB962C8B-B14F-4D97-AF65-F5344CB8AC3E}">
        <p14:creationId xmlns:p14="http://schemas.microsoft.com/office/powerpoint/2010/main" val="444019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improve this?</a:t>
            </a:r>
            <a:endParaRPr lang="en-US" dirty="0"/>
          </a:p>
        </p:txBody>
      </p:sp>
      <p:sp>
        <p:nvSpPr>
          <p:cNvPr id="3" name="Content Placeholder 2"/>
          <p:cNvSpPr>
            <a:spLocks noGrp="1"/>
          </p:cNvSpPr>
          <p:nvPr>
            <p:ph idx="1"/>
          </p:nvPr>
        </p:nvSpPr>
        <p:spPr/>
        <p:txBody>
          <a:bodyPr/>
          <a:lstStyle/>
          <a:p>
            <a:r>
              <a:rPr lang="en-US" dirty="0" smtClean="0"/>
              <a:t>Quantitative, not qualitative assessment</a:t>
            </a:r>
          </a:p>
          <a:p>
            <a:r>
              <a:rPr lang="en-US" dirty="0" smtClean="0"/>
              <a:t>Leverage advanced imaging (Diffusion weighted MR imaging, Perfusion MR)</a:t>
            </a:r>
          </a:p>
          <a:p>
            <a:r>
              <a:rPr lang="en-US" dirty="0" smtClean="0"/>
              <a:t>Combine Imaging with Radiation Therapy Data</a:t>
            </a:r>
            <a:endParaRPr lang="en-US" dirty="0"/>
          </a:p>
        </p:txBody>
      </p:sp>
    </p:spTree>
    <p:extLst>
      <p:ext uri="{BB962C8B-B14F-4D97-AF65-F5344CB8AC3E}">
        <p14:creationId xmlns:p14="http://schemas.microsoft.com/office/powerpoint/2010/main" val="885339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47824"/>
            <a:ext cx="6508377" cy="1143000"/>
          </a:xfrm>
        </p:spPr>
        <p:txBody>
          <a:bodyPr>
            <a:noAutofit/>
          </a:bodyPr>
          <a:lstStyle/>
          <a:p>
            <a:r>
              <a:rPr lang="en-US" sz="3200" dirty="0" smtClean="0">
                <a:latin typeface="Calibri"/>
                <a:cs typeface="Calibri"/>
              </a:rPr>
              <a:t>1. Use Advanced Imaging</a:t>
            </a:r>
            <a:br>
              <a:rPr lang="en-US" sz="3200" dirty="0" smtClean="0">
                <a:latin typeface="Calibri"/>
                <a:cs typeface="Calibri"/>
              </a:rPr>
            </a:br>
            <a:r>
              <a:rPr lang="en-US" sz="2400" i="1" dirty="0" smtClean="0">
                <a:latin typeface="Calibri"/>
                <a:cs typeface="Calibri"/>
              </a:rPr>
              <a:t>Diffusion Weighted Magnetic Resonance Imaging</a:t>
            </a:r>
            <a:endParaRPr lang="en-US" sz="2400" i="1" dirty="0">
              <a:latin typeface="Calibri"/>
              <a:cs typeface="Calibri"/>
            </a:endParaRPr>
          </a:p>
        </p:txBody>
      </p:sp>
      <p:sp>
        <p:nvSpPr>
          <p:cNvPr id="4" name="Content Placeholder 3"/>
          <p:cNvSpPr>
            <a:spLocks noGrp="1"/>
          </p:cNvSpPr>
          <p:nvPr>
            <p:ph idx="1"/>
          </p:nvPr>
        </p:nvSpPr>
        <p:spPr>
          <a:xfrm>
            <a:off x="4016375" y="2068073"/>
            <a:ext cx="4820779" cy="2014464"/>
          </a:xfrm>
        </p:spPr>
        <p:txBody>
          <a:bodyPr>
            <a:normAutofit fontScale="92500" lnSpcReduction="10000"/>
          </a:bodyPr>
          <a:lstStyle/>
          <a:p>
            <a:pPr marL="0" indent="0">
              <a:buNone/>
            </a:pPr>
            <a:r>
              <a:rPr lang="en-US" dirty="0" smtClean="0"/>
              <a:t>Measure </a:t>
            </a:r>
            <a:r>
              <a:rPr lang="en-US" dirty="0"/>
              <a:t>changes in ADC value within tumors on a voxel-by-voxel </a:t>
            </a:r>
            <a:r>
              <a:rPr lang="en-US" dirty="0" smtClean="0"/>
              <a:t>basis</a:t>
            </a:r>
          </a:p>
          <a:p>
            <a:pPr lvl="1"/>
            <a:r>
              <a:rPr lang="en-US" sz="1600" dirty="0"/>
              <a:t>Low ADC values have been correlated with high cell </a:t>
            </a:r>
            <a:r>
              <a:rPr lang="en-US" sz="1600" dirty="0" smtClean="0"/>
              <a:t>density</a:t>
            </a:r>
          </a:p>
          <a:p>
            <a:pPr lvl="1"/>
            <a:r>
              <a:rPr lang="en-US" sz="1600" dirty="0"/>
              <a:t>high cell density </a:t>
            </a:r>
            <a:r>
              <a:rPr lang="en-US" sz="1600" dirty="0" smtClean="0"/>
              <a:t>is </a:t>
            </a:r>
            <a:r>
              <a:rPr lang="en-US" sz="1600" dirty="0"/>
              <a:t>seen in tumor </a:t>
            </a:r>
            <a:r>
              <a:rPr lang="en-US" sz="1600" dirty="0" smtClean="0"/>
              <a:t>progression</a:t>
            </a:r>
          </a:p>
          <a:p>
            <a:pPr lvl="1"/>
            <a:r>
              <a:rPr lang="en-US" sz="1600" dirty="0">
                <a:solidFill>
                  <a:srgbClr val="FF0000"/>
                </a:solidFill>
              </a:rPr>
              <a:t>elevated ADC values </a:t>
            </a:r>
            <a:r>
              <a:rPr lang="en-US" sz="1600" dirty="0" smtClean="0">
                <a:solidFill>
                  <a:srgbClr val="FF0000"/>
                </a:solidFill>
                <a:sym typeface="Wingdings"/>
              </a:rPr>
              <a:t> beneficial treatment response</a:t>
            </a:r>
            <a:endParaRPr lang="en-US" sz="1600" dirty="0">
              <a:solidFill>
                <a:srgbClr val="FF0000"/>
              </a:solidFill>
            </a:endParaRPr>
          </a:p>
        </p:txBody>
      </p:sp>
      <p:pic>
        <p:nvPicPr>
          <p:cNvPr id="5" name="Picture 4" descr="T:\BiosProjs\NeuData\Grants\My Grants and Other Funding Info\NIH\U01 2011 March Quantitative Imaging Network - Saltz\matlab files\Figures\subj6_trueprog_kde_CBL_pos.png"/>
          <p:cNvPicPr/>
          <p:nvPr/>
        </p:nvPicPr>
        <p:blipFill>
          <a:blip r:embed="rId3">
            <a:extLst>
              <a:ext uri="{28A0092B-C50C-407E-A947-70E740481C1C}">
                <a14:useLocalDpi xmlns:a14="http://schemas.microsoft.com/office/drawing/2010/main" val="0"/>
              </a:ext>
            </a:extLst>
          </a:blip>
          <a:srcRect l="4047" t="5568" r="8498" b="2522"/>
          <a:stretch>
            <a:fillRect/>
          </a:stretch>
        </p:blipFill>
        <p:spPr bwMode="auto">
          <a:xfrm>
            <a:off x="4016376" y="4206264"/>
            <a:ext cx="2233206" cy="1685555"/>
          </a:xfrm>
          <a:prstGeom prst="rect">
            <a:avLst/>
          </a:prstGeom>
          <a:noFill/>
          <a:ln>
            <a:noFill/>
          </a:ln>
        </p:spPr>
      </p:pic>
      <p:pic>
        <p:nvPicPr>
          <p:cNvPr id="6" name="Picture 5" descr="T:\BiosProjs\NeuData\Grants\My Grants and Other Funding Info\NIH\U01 2011 March Quantitative Imaging Network - Saltz\matlab files\Figures\subj6_pseudoprog_kde_CBL_pos.png"/>
          <p:cNvPicPr/>
          <p:nvPr/>
        </p:nvPicPr>
        <p:blipFill>
          <a:blip r:embed="rId4">
            <a:extLst>
              <a:ext uri="{28A0092B-C50C-407E-A947-70E740481C1C}">
                <a14:useLocalDpi xmlns:a14="http://schemas.microsoft.com/office/drawing/2010/main" val="0"/>
              </a:ext>
            </a:extLst>
          </a:blip>
          <a:srcRect l="7285" t="5759" r="8366" b="2158"/>
          <a:stretch>
            <a:fillRect/>
          </a:stretch>
        </p:blipFill>
        <p:spPr bwMode="auto">
          <a:xfrm>
            <a:off x="6500770" y="4158523"/>
            <a:ext cx="2336384" cy="1724041"/>
          </a:xfrm>
          <a:prstGeom prst="rect">
            <a:avLst/>
          </a:prstGeom>
          <a:noFill/>
          <a:ln>
            <a:noFill/>
          </a:ln>
        </p:spPr>
      </p:pic>
      <p:pic>
        <p:nvPicPr>
          <p:cNvPr id="3" name="Picture 2"/>
          <p:cNvPicPr>
            <a:picLocks noChangeAspect="1"/>
          </p:cNvPicPr>
          <p:nvPr/>
        </p:nvPicPr>
        <p:blipFill>
          <a:blip r:embed="rId5"/>
          <a:stretch>
            <a:fillRect/>
          </a:stretch>
        </p:blipFill>
        <p:spPr>
          <a:xfrm>
            <a:off x="457199" y="2057400"/>
            <a:ext cx="3385779" cy="4206978"/>
          </a:xfrm>
          <a:prstGeom prst="rect">
            <a:avLst/>
          </a:prstGeom>
        </p:spPr>
      </p:pic>
      <p:sp>
        <p:nvSpPr>
          <p:cNvPr id="9" name="TextBox 8"/>
          <p:cNvSpPr txBox="1"/>
          <p:nvPr/>
        </p:nvSpPr>
        <p:spPr>
          <a:xfrm>
            <a:off x="457199" y="6339840"/>
            <a:ext cx="7641790" cy="461665"/>
          </a:xfrm>
          <a:prstGeom prst="rect">
            <a:avLst/>
          </a:prstGeom>
          <a:noFill/>
        </p:spPr>
        <p:txBody>
          <a:bodyPr wrap="square" rtlCol="0">
            <a:spAutoFit/>
          </a:bodyPr>
          <a:lstStyle/>
          <a:p>
            <a:pPr defTabSz="457200"/>
            <a:r>
              <a:rPr lang="en-US" sz="1200" b="1" dirty="0" smtClean="0">
                <a:solidFill>
                  <a:prstClr val="black"/>
                </a:solidFill>
              </a:rPr>
              <a:t>Figure</a:t>
            </a:r>
            <a:r>
              <a:rPr lang="en-US" sz="1200" dirty="0" smtClean="0">
                <a:solidFill>
                  <a:prstClr val="black"/>
                </a:solidFill>
              </a:rPr>
              <a:t>: </a:t>
            </a:r>
            <a:r>
              <a:rPr lang="en-US" sz="1200" i="1" dirty="0">
                <a:solidFill>
                  <a:prstClr val="black"/>
                </a:solidFill>
              </a:rPr>
              <a:t>B.M. </a:t>
            </a:r>
            <a:r>
              <a:rPr lang="en-US" sz="1200" i="1" dirty="0" err="1">
                <a:solidFill>
                  <a:prstClr val="black"/>
                </a:solidFill>
              </a:rPr>
              <a:t>Ellingson</a:t>
            </a:r>
            <a:r>
              <a:rPr lang="en-US" sz="1200" i="1" dirty="0">
                <a:solidFill>
                  <a:prstClr val="black"/>
                </a:solidFill>
              </a:rPr>
              <a:t> et al. (2010). Validation of functional diffusion maps (</a:t>
            </a:r>
            <a:r>
              <a:rPr lang="en-US" sz="1200" i="1" dirty="0" err="1">
                <a:solidFill>
                  <a:prstClr val="black"/>
                </a:solidFill>
              </a:rPr>
              <a:t>fDMs</a:t>
            </a:r>
            <a:r>
              <a:rPr lang="en-US" sz="1200" i="1" dirty="0">
                <a:solidFill>
                  <a:prstClr val="black"/>
                </a:solidFill>
              </a:rPr>
              <a:t>) as a biomarker for human </a:t>
            </a:r>
            <a:r>
              <a:rPr lang="en-US" sz="1200" i="1" dirty="0" err="1">
                <a:solidFill>
                  <a:prstClr val="black"/>
                </a:solidFill>
              </a:rPr>
              <a:t>glioma</a:t>
            </a:r>
            <a:r>
              <a:rPr lang="en-US" sz="1200" i="1" dirty="0">
                <a:solidFill>
                  <a:prstClr val="black"/>
                </a:solidFill>
              </a:rPr>
              <a:t> cellularity. Journal of Magnetic Resonance Imaging, 31(3), 538–548</a:t>
            </a:r>
            <a:r>
              <a:rPr lang="en-US" sz="1200" i="1" dirty="0" smtClean="0">
                <a:solidFill>
                  <a:prstClr val="black"/>
                </a:solidFill>
              </a:rPr>
              <a:t>.</a:t>
            </a:r>
            <a:endParaRPr lang="en-US" sz="1200" dirty="0">
              <a:solidFill>
                <a:prstClr val="black"/>
              </a:solidFill>
            </a:endParaRPr>
          </a:p>
        </p:txBody>
      </p:sp>
    </p:spTree>
    <p:extLst>
      <p:ext uri="{BB962C8B-B14F-4D97-AF65-F5344CB8AC3E}">
        <p14:creationId xmlns:p14="http://schemas.microsoft.com/office/powerpoint/2010/main" val="2132219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457200" y="1574800"/>
          <a:ext cx="5332187" cy="5208089"/>
        </p:xfrm>
        <a:graphic>
          <a:graphicData uri="http://schemas.openxmlformats.org/presentationml/2006/ole">
            <mc:AlternateContent xmlns:mc="http://schemas.openxmlformats.org/markup-compatibility/2006">
              <mc:Choice xmlns:v="urn:schemas-microsoft-com:vml" Requires="v">
                <p:oleObj spid="_x0000_s2052" name="Document" r:id="rId3" imgW="7112000" imgH="6946900" progId="Word.Document.12">
                  <p:embed/>
                </p:oleObj>
              </mc:Choice>
              <mc:Fallback>
                <p:oleObj name="Document" r:id="rId3" imgW="7112000" imgH="6946900" progId="Word.Document.12">
                  <p:embed/>
                  <p:pic>
                    <p:nvPicPr>
                      <p:cNvPr id="0" name=""/>
                      <p:cNvPicPr/>
                      <p:nvPr/>
                    </p:nvPicPr>
                    <p:blipFill>
                      <a:blip r:embed="rId4"/>
                      <a:stretch>
                        <a:fillRect/>
                      </a:stretch>
                    </p:blipFill>
                    <p:spPr>
                      <a:xfrm>
                        <a:off x="457200" y="1574800"/>
                        <a:ext cx="5332187" cy="5208089"/>
                      </a:xfrm>
                      <a:prstGeom prst="rect">
                        <a:avLst/>
                      </a:prstGeom>
                    </p:spPr>
                  </p:pic>
                </p:oleObj>
              </mc:Fallback>
            </mc:AlternateContent>
          </a:graphicData>
        </a:graphic>
      </p:graphicFrame>
      <p:sp>
        <p:nvSpPr>
          <p:cNvPr id="6" name="Rectangle 5"/>
          <p:cNvSpPr/>
          <p:nvPr/>
        </p:nvSpPr>
        <p:spPr>
          <a:xfrm>
            <a:off x="4950816" y="4304520"/>
            <a:ext cx="4029519" cy="2308324"/>
          </a:xfrm>
          <a:prstGeom prst="rect">
            <a:avLst/>
          </a:prstGeom>
        </p:spPr>
        <p:txBody>
          <a:bodyPr wrap="square">
            <a:spAutoFit/>
          </a:bodyPr>
          <a:lstStyle/>
          <a:p>
            <a:pPr marL="171450" indent="-171450" defTabSz="457200">
              <a:buFont typeface="Arial"/>
              <a:buChar char="•"/>
            </a:pPr>
            <a:r>
              <a:rPr lang="en-US" sz="1200" dirty="0" smtClean="0">
                <a:solidFill>
                  <a:srgbClr val="1F497D">
                    <a:lumMod val="60000"/>
                    <a:lumOff val="40000"/>
                  </a:srgbClr>
                </a:solidFill>
              </a:rPr>
              <a:t>Imaging </a:t>
            </a:r>
            <a:r>
              <a:rPr lang="en-US" sz="1200" dirty="0">
                <a:solidFill>
                  <a:srgbClr val="1F497D">
                    <a:lumMod val="60000"/>
                    <a:lumOff val="40000"/>
                  </a:srgbClr>
                </a:solidFill>
              </a:rPr>
              <a:t>of pre (left) and post (right) enhancement. </a:t>
            </a:r>
            <a:endParaRPr lang="en-US" sz="1200" dirty="0" smtClean="0">
              <a:solidFill>
                <a:srgbClr val="1F497D">
                  <a:lumMod val="60000"/>
                  <a:lumOff val="40000"/>
                </a:srgbClr>
              </a:solidFill>
            </a:endParaRPr>
          </a:p>
          <a:p>
            <a:pPr lvl="1" defTabSz="457200"/>
            <a:r>
              <a:rPr lang="en-US" sz="1200" dirty="0" smtClean="0">
                <a:solidFill>
                  <a:srgbClr val="1F497D">
                    <a:lumMod val="60000"/>
                    <a:lumOff val="40000"/>
                  </a:srgbClr>
                </a:solidFill>
              </a:rPr>
              <a:t>T1 </a:t>
            </a:r>
            <a:r>
              <a:rPr lang="en-US" sz="1200" dirty="0">
                <a:solidFill>
                  <a:srgbClr val="1F497D">
                    <a:lumMod val="60000"/>
                    <a:lumOff val="40000"/>
                  </a:srgbClr>
                </a:solidFill>
              </a:rPr>
              <a:t>imaging (upper row) shows  an enhancing lesion in both </a:t>
            </a:r>
            <a:r>
              <a:rPr lang="en-US" sz="1200" dirty="0" smtClean="0">
                <a:solidFill>
                  <a:srgbClr val="1F497D">
                    <a:lumMod val="60000"/>
                    <a:lumOff val="40000"/>
                  </a:srgbClr>
                </a:solidFill>
              </a:rPr>
              <a:t>datasets</a:t>
            </a:r>
            <a:endParaRPr lang="en-US" sz="1200" dirty="0">
              <a:solidFill>
                <a:srgbClr val="1F497D">
                  <a:lumMod val="60000"/>
                  <a:lumOff val="40000"/>
                </a:srgbClr>
              </a:solidFill>
            </a:endParaRPr>
          </a:p>
          <a:p>
            <a:pPr lvl="1" defTabSz="457200"/>
            <a:r>
              <a:rPr lang="en-US" sz="1200" dirty="0" smtClean="0">
                <a:solidFill>
                  <a:srgbClr val="1F497D">
                    <a:lumMod val="60000"/>
                    <a:lumOff val="40000"/>
                  </a:srgbClr>
                </a:solidFill>
              </a:rPr>
              <a:t>ADC </a:t>
            </a:r>
            <a:r>
              <a:rPr lang="en-US" sz="1200" dirty="0">
                <a:solidFill>
                  <a:srgbClr val="1F497D">
                    <a:lumMod val="60000"/>
                    <a:lumOff val="40000"/>
                  </a:srgbClr>
                </a:solidFill>
              </a:rPr>
              <a:t>(middle row) shows increase in </a:t>
            </a:r>
            <a:r>
              <a:rPr lang="en-US" sz="1200" dirty="0" smtClean="0">
                <a:solidFill>
                  <a:srgbClr val="1F497D">
                    <a:lumMod val="60000"/>
                    <a:lumOff val="40000"/>
                  </a:srgbClr>
                </a:solidFill>
              </a:rPr>
              <a:t>diffusion</a:t>
            </a:r>
          </a:p>
          <a:p>
            <a:pPr lvl="1" defTabSz="457200"/>
            <a:r>
              <a:rPr lang="en-US" sz="1200" dirty="0" err="1" smtClean="0">
                <a:solidFill>
                  <a:srgbClr val="1F497D">
                    <a:lumMod val="60000"/>
                    <a:lumOff val="40000"/>
                  </a:srgbClr>
                </a:solidFill>
              </a:rPr>
              <a:t>rCBV</a:t>
            </a:r>
            <a:r>
              <a:rPr lang="en-US" sz="1200" dirty="0" smtClean="0">
                <a:solidFill>
                  <a:srgbClr val="1F497D">
                    <a:lumMod val="60000"/>
                    <a:lumOff val="40000"/>
                  </a:srgbClr>
                </a:solidFill>
              </a:rPr>
              <a:t> </a:t>
            </a:r>
            <a:r>
              <a:rPr lang="en-US" sz="1200" dirty="0">
                <a:solidFill>
                  <a:srgbClr val="1F497D">
                    <a:lumMod val="60000"/>
                    <a:lumOff val="40000"/>
                  </a:srgbClr>
                </a:solidFill>
              </a:rPr>
              <a:t>(lower row) shows a decrease in blood </a:t>
            </a:r>
            <a:r>
              <a:rPr lang="en-US" sz="1200" dirty="0" smtClean="0">
                <a:solidFill>
                  <a:srgbClr val="1F497D">
                    <a:lumMod val="60000"/>
                    <a:lumOff val="40000"/>
                  </a:srgbClr>
                </a:solidFill>
              </a:rPr>
              <a:t>volume</a:t>
            </a:r>
          </a:p>
          <a:p>
            <a:pPr marL="171450" indent="-171450" defTabSz="457200">
              <a:buFont typeface="Arial"/>
              <a:buChar char="•"/>
            </a:pPr>
            <a:r>
              <a:rPr lang="en-US" sz="1200" dirty="0" smtClean="0">
                <a:solidFill>
                  <a:srgbClr val="1F497D">
                    <a:lumMod val="60000"/>
                    <a:lumOff val="40000"/>
                  </a:srgbClr>
                </a:solidFill>
              </a:rPr>
              <a:t>ADC &amp; </a:t>
            </a:r>
            <a:r>
              <a:rPr lang="en-US" sz="1200" dirty="0" err="1" smtClean="0">
                <a:solidFill>
                  <a:srgbClr val="1F497D">
                    <a:lumMod val="60000"/>
                    <a:lumOff val="40000"/>
                  </a:srgbClr>
                </a:solidFill>
              </a:rPr>
              <a:t>rCBV</a:t>
            </a:r>
            <a:r>
              <a:rPr lang="en-US" sz="1200" dirty="0" smtClean="0">
                <a:solidFill>
                  <a:srgbClr val="1F497D">
                    <a:lumMod val="60000"/>
                    <a:lumOff val="40000"/>
                  </a:srgbClr>
                </a:solidFill>
              </a:rPr>
              <a:t> characteristics consistent </a:t>
            </a:r>
            <a:r>
              <a:rPr lang="en-US" sz="1200" dirty="0">
                <a:solidFill>
                  <a:srgbClr val="1F497D">
                    <a:lumMod val="60000"/>
                    <a:lumOff val="40000"/>
                  </a:srgbClr>
                </a:solidFill>
              </a:rPr>
              <a:t>with </a:t>
            </a:r>
            <a:r>
              <a:rPr lang="en-US" sz="1200" dirty="0" smtClean="0">
                <a:solidFill>
                  <a:srgbClr val="1F497D">
                    <a:lumMod val="60000"/>
                    <a:lumOff val="40000"/>
                  </a:srgbClr>
                </a:solidFill>
              </a:rPr>
              <a:t>PSP</a:t>
            </a:r>
          </a:p>
          <a:p>
            <a:pPr marL="171450" indent="-171450" defTabSz="457200">
              <a:buFont typeface="Arial"/>
              <a:buChar char="•"/>
            </a:pPr>
            <a:r>
              <a:rPr lang="en-US" sz="1200" dirty="0" smtClean="0">
                <a:solidFill>
                  <a:srgbClr val="1F497D">
                    <a:lumMod val="60000"/>
                    <a:lumOff val="40000"/>
                  </a:srgbClr>
                </a:solidFill>
              </a:rPr>
              <a:t>graphs in right column are used to measure voxel-by-voxel changes and are color-coded into increase (red), no change(green) and decrease (blue) </a:t>
            </a:r>
            <a:endParaRPr lang="en-US" sz="1200" dirty="0">
              <a:solidFill>
                <a:srgbClr val="1F497D">
                  <a:lumMod val="60000"/>
                  <a:lumOff val="40000"/>
                </a:srgbClr>
              </a:solidFill>
            </a:endParaRPr>
          </a:p>
        </p:txBody>
      </p:sp>
      <p:sp>
        <p:nvSpPr>
          <p:cNvPr id="9" name="Title 1"/>
          <p:cNvSpPr>
            <a:spLocks noGrp="1"/>
          </p:cNvSpPr>
          <p:nvPr>
            <p:ph type="title"/>
          </p:nvPr>
        </p:nvSpPr>
        <p:spPr>
          <a:xfrm>
            <a:off x="457200" y="539611"/>
            <a:ext cx="6508377" cy="1143000"/>
          </a:xfrm>
        </p:spPr>
        <p:txBody>
          <a:bodyPr>
            <a:noAutofit/>
          </a:bodyPr>
          <a:lstStyle/>
          <a:p>
            <a:r>
              <a:rPr lang="en-US" sz="3200" dirty="0" smtClean="0">
                <a:latin typeface="Calibri"/>
                <a:cs typeface="Calibri"/>
              </a:rPr>
              <a:t>2. Combine Imaging Modalities</a:t>
            </a:r>
            <a:br>
              <a:rPr lang="en-US" sz="3200" dirty="0" smtClean="0">
                <a:latin typeface="Calibri"/>
                <a:cs typeface="Calibri"/>
              </a:rPr>
            </a:br>
            <a:r>
              <a:rPr lang="en-US" sz="2400" i="1" dirty="0" smtClean="0">
                <a:latin typeface="Calibri"/>
                <a:cs typeface="Calibri"/>
              </a:rPr>
              <a:t>Diffusion Weighted Magnetic Resonance Imaging</a:t>
            </a:r>
            <a:endParaRPr lang="en-US" sz="2400" i="1" dirty="0">
              <a:latin typeface="Calibri"/>
              <a:cs typeface="Calibri"/>
            </a:endParaRPr>
          </a:p>
        </p:txBody>
      </p:sp>
    </p:spTree>
    <p:extLst>
      <p:ext uri="{BB962C8B-B14F-4D97-AF65-F5344CB8AC3E}">
        <p14:creationId xmlns:p14="http://schemas.microsoft.com/office/powerpoint/2010/main" val="2073696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Dose &amp; RT Integration</a:t>
            </a:r>
            <a:endParaRPr lang="en-US" dirty="0"/>
          </a:p>
        </p:txBody>
      </p:sp>
      <p:sp>
        <p:nvSpPr>
          <p:cNvPr id="5" name="Content Placeholder 4"/>
          <p:cNvSpPr>
            <a:spLocks noGrp="1"/>
          </p:cNvSpPr>
          <p:nvPr>
            <p:ph idx="1"/>
          </p:nvPr>
        </p:nvSpPr>
        <p:spPr>
          <a:xfrm>
            <a:off x="457199" y="2209800"/>
            <a:ext cx="6508377" cy="2697979"/>
          </a:xfrm>
        </p:spPr>
        <p:txBody>
          <a:bodyPr>
            <a:normAutofit/>
          </a:bodyPr>
          <a:lstStyle/>
          <a:p>
            <a:r>
              <a:rPr lang="en-US" sz="1200" dirty="0" smtClean="0"/>
              <a:t>Dose </a:t>
            </a:r>
            <a:r>
              <a:rPr lang="en-US" sz="1200" dirty="0"/>
              <a:t>delivered during treatment is </a:t>
            </a:r>
            <a:r>
              <a:rPr lang="en-US" sz="1200" dirty="0" smtClean="0"/>
              <a:t>correlated </a:t>
            </a:r>
            <a:r>
              <a:rPr lang="en-US" sz="1200" dirty="0"/>
              <a:t>with the T1-weighted </a:t>
            </a:r>
            <a:r>
              <a:rPr lang="en-US" sz="1200" dirty="0" smtClean="0"/>
              <a:t>images</a:t>
            </a:r>
          </a:p>
          <a:p>
            <a:r>
              <a:rPr lang="en-US" sz="1200" dirty="0" smtClean="0"/>
              <a:t>Co</a:t>
            </a:r>
            <a:r>
              <a:rPr lang="en-US" sz="1200" dirty="0"/>
              <a:t>-registered </a:t>
            </a:r>
            <a:r>
              <a:rPr lang="en-US" sz="1200" dirty="0" smtClean="0"/>
              <a:t>images</a:t>
            </a:r>
          </a:p>
          <a:p>
            <a:r>
              <a:rPr lang="en-US" sz="1200" dirty="0" smtClean="0"/>
              <a:t>Correlate </a:t>
            </a:r>
            <a:r>
              <a:rPr lang="en-US" sz="1200" dirty="0"/>
              <a:t>dose at specific sites to regions of new contrast-</a:t>
            </a:r>
            <a:r>
              <a:rPr lang="en-US" sz="1200" dirty="0" smtClean="0"/>
              <a:t>enhancement</a:t>
            </a:r>
          </a:p>
          <a:p>
            <a:pPr lvl="1"/>
            <a:r>
              <a:rPr lang="en-US" sz="1100" dirty="0"/>
              <a:t>better understand why regions of new contrast-enhancement due to pseudo- progression are dose-</a:t>
            </a:r>
            <a:r>
              <a:rPr lang="en-US" sz="1100" dirty="0" smtClean="0"/>
              <a:t>related</a:t>
            </a:r>
          </a:p>
          <a:p>
            <a:r>
              <a:rPr lang="en-US" sz="1200" dirty="0" smtClean="0">
                <a:solidFill>
                  <a:srgbClr val="FF0000"/>
                </a:solidFill>
              </a:rPr>
              <a:t>Retrospectively </a:t>
            </a:r>
            <a:r>
              <a:rPr lang="en-US" sz="1200" dirty="0">
                <a:solidFill>
                  <a:srgbClr val="FF0000"/>
                </a:solidFill>
              </a:rPr>
              <a:t>determine the perfusion and diffusion characteristics </a:t>
            </a:r>
            <a:r>
              <a:rPr lang="en-US" sz="1200" dirty="0" smtClean="0">
                <a:solidFill>
                  <a:srgbClr val="FF0000"/>
                </a:solidFill>
              </a:rPr>
              <a:t>that </a:t>
            </a:r>
            <a:r>
              <a:rPr lang="en-US" sz="1200" dirty="0">
                <a:solidFill>
                  <a:srgbClr val="FF0000"/>
                </a:solidFill>
              </a:rPr>
              <a:t>develop contrast-enhancement consistent with </a:t>
            </a:r>
            <a:r>
              <a:rPr lang="en-US" sz="1200" dirty="0" smtClean="0">
                <a:solidFill>
                  <a:srgbClr val="FF0000"/>
                </a:solidFill>
              </a:rPr>
              <a:t>PSP</a:t>
            </a:r>
          </a:p>
          <a:p>
            <a:r>
              <a:rPr lang="en-US" sz="1200" dirty="0" smtClean="0">
                <a:solidFill>
                  <a:srgbClr val="FF0000"/>
                </a:solidFill>
              </a:rPr>
              <a:t>Prospectively </a:t>
            </a:r>
            <a:r>
              <a:rPr lang="en-US" sz="1200" dirty="0">
                <a:solidFill>
                  <a:srgbClr val="FF0000"/>
                </a:solidFill>
              </a:rPr>
              <a:t>assign slightly different RT doses regions of tumor </a:t>
            </a:r>
          </a:p>
        </p:txBody>
      </p:sp>
      <p:grpSp>
        <p:nvGrpSpPr>
          <p:cNvPr id="6" name="Group 5"/>
          <p:cNvGrpSpPr>
            <a:grpSpLocks noChangeAspect="1"/>
          </p:cNvGrpSpPr>
          <p:nvPr/>
        </p:nvGrpSpPr>
        <p:grpSpPr>
          <a:xfrm>
            <a:off x="457199" y="4985519"/>
            <a:ext cx="5109648" cy="1638494"/>
            <a:chOff x="0" y="168256"/>
            <a:chExt cx="3038476" cy="1011641"/>
          </a:xfrm>
          <a:extLst>
            <a:ext uri="{0CCBE362-F206-4b92-989A-16890622DB6E}">
              <ma14:wrappingTextBoxFlag xmlns:ma14="http://schemas.microsoft.com/office/mac/drawingml/2011/main"/>
            </a:ext>
          </a:extLst>
        </p:grpSpPr>
        <p:pic>
          <p:nvPicPr>
            <p:cNvPr id="7" name="Picture 6" descr="Macintosh HD:Users:tim:Emory:Research:Grants:QIN 2012:Screenshots Figure 4:MRI Enhancing 2.tif"/>
            <p:cNvPicPr>
              <a:picLocks noChangeAspect="1"/>
            </p:cNvPicPr>
            <p:nvPr/>
          </p:nvPicPr>
          <p:blipFill rotWithShape="1">
            <a:blip r:embed="rId2">
              <a:extLst>
                <a:ext uri="{28A0092B-C50C-407E-A947-70E740481C1C}">
                  <a14:useLocalDpi xmlns:a14="http://schemas.microsoft.com/office/drawing/2010/main" val="0"/>
                </a:ext>
              </a:extLst>
            </a:blip>
            <a:srcRect t="14334"/>
            <a:stretch/>
          </p:blipFill>
          <p:spPr bwMode="auto">
            <a:xfrm>
              <a:off x="0" y="168256"/>
              <a:ext cx="1009315" cy="1005585"/>
            </a:xfrm>
            <a:prstGeom prst="rect">
              <a:avLst/>
            </a:prstGeom>
            <a:noFill/>
            <a:ln>
              <a:noFill/>
            </a:ln>
          </p:spPr>
        </p:pic>
        <p:pic>
          <p:nvPicPr>
            <p:cNvPr id="8" name="Picture 7" descr="Macintosh HD:Users:tim:Emory:Research:Grants:QIN 2012:Screenshots Figure 4:Dose on MRI Scalar Bar.tif"/>
            <p:cNvPicPr>
              <a:picLocks noChangeAspect="1"/>
            </p:cNvPicPr>
            <p:nvPr/>
          </p:nvPicPr>
          <p:blipFill rotWithShape="1">
            <a:blip r:embed="rId3">
              <a:extLst>
                <a:ext uri="{28A0092B-C50C-407E-A947-70E740481C1C}">
                  <a14:useLocalDpi xmlns:a14="http://schemas.microsoft.com/office/drawing/2010/main" val="0"/>
                </a:ext>
              </a:extLst>
            </a:blip>
            <a:srcRect t="14296"/>
            <a:stretch/>
          </p:blipFill>
          <p:spPr bwMode="auto">
            <a:xfrm>
              <a:off x="1009315" y="168256"/>
              <a:ext cx="1014581" cy="1008743"/>
            </a:xfrm>
            <a:prstGeom prst="rect">
              <a:avLst/>
            </a:prstGeom>
            <a:noFill/>
            <a:ln>
              <a:noFill/>
            </a:ln>
          </p:spPr>
        </p:pic>
        <p:pic>
          <p:nvPicPr>
            <p:cNvPr id="9" name="Picture 8" descr="Macintosh HD:Users:tim:Emory:Research:Grants:QIN 2012:Screenshots Figure 4:Dose High Values Scalar Bar.tif"/>
            <p:cNvPicPr>
              <a:picLocks noChangeAspect="1"/>
            </p:cNvPicPr>
            <p:nvPr/>
          </p:nvPicPr>
          <p:blipFill rotWithShape="1">
            <a:blip r:embed="rId4">
              <a:extLst>
                <a:ext uri="{28A0092B-C50C-407E-A947-70E740481C1C}">
                  <a14:useLocalDpi xmlns:a14="http://schemas.microsoft.com/office/drawing/2010/main" val="0"/>
                </a:ext>
              </a:extLst>
            </a:blip>
            <a:srcRect t="14854"/>
            <a:stretch/>
          </p:blipFill>
          <p:spPr bwMode="auto">
            <a:xfrm>
              <a:off x="2023896" y="175267"/>
              <a:ext cx="1014580" cy="1004630"/>
            </a:xfrm>
            <a:prstGeom prst="rect">
              <a:avLst/>
            </a:prstGeom>
            <a:noFill/>
            <a:ln>
              <a:noFill/>
            </a:ln>
          </p:spPr>
        </p:pic>
      </p:grpSp>
      <p:sp>
        <p:nvSpPr>
          <p:cNvPr id="14" name="Rectangle 13"/>
          <p:cNvSpPr/>
          <p:nvPr/>
        </p:nvSpPr>
        <p:spPr>
          <a:xfrm>
            <a:off x="5742602" y="5732062"/>
            <a:ext cx="3175812" cy="861774"/>
          </a:xfrm>
          <a:prstGeom prst="rect">
            <a:avLst/>
          </a:prstGeom>
        </p:spPr>
        <p:txBody>
          <a:bodyPr wrap="square">
            <a:spAutoFit/>
          </a:bodyPr>
          <a:lstStyle/>
          <a:p>
            <a:pPr marL="171450" indent="-171450" defTabSz="457200">
              <a:buFont typeface="Arial"/>
              <a:buChar char="•"/>
            </a:pPr>
            <a:r>
              <a:rPr lang="en-US" sz="1000" dirty="0" smtClean="0">
                <a:solidFill>
                  <a:prstClr val="black"/>
                </a:solidFill>
              </a:rPr>
              <a:t>Dose correlated with the enhancing MRI. </a:t>
            </a:r>
          </a:p>
          <a:p>
            <a:pPr marL="171450" indent="-171450" defTabSz="457200">
              <a:buFont typeface="Arial"/>
              <a:buChar char="•"/>
            </a:pPr>
            <a:r>
              <a:rPr lang="en-US" sz="1000" dirty="0" smtClean="0">
                <a:solidFill>
                  <a:prstClr val="black"/>
                </a:solidFill>
              </a:rPr>
              <a:t>4 </a:t>
            </a:r>
            <a:r>
              <a:rPr lang="en-US" sz="1000" dirty="0">
                <a:solidFill>
                  <a:prstClr val="black"/>
                </a:solidFill>
              </a:rPr>
              <a:t>month post-RT MR shows that the dose given to the area is higher and hotter than for the other areas, consistent with </a:t>
            </a:r>
            <a:r>
              <a:rPr lang="en-US" sz="1000" dirty="0" smtClean="0">
                <a:solidFill>
                  <a:prstClr val="black"/>
                </a:solidFill>
              </a:rPr>
              <a:t>the idea of partial tissue necrosis in pseudo-progression</a:t>
            </a:r>
            <a:endParaRPr lang="en-US" sz="1000" dirty="0">
              <a:solidFill>
                <a:prstClr val="black"/>
              </a:solidFill>
            </a:endParaRPr>
          </a:p>
        </p:txBody>
      </p:sp>
    </p:spTree>
    <p:extLst>
      <p:ext uri="{BB962C8B-B14F-4D97-AF65-F5344CB8AC3E}">
        <p14:creationId xmlns:p14="http://schemas.microsoft.com/office/powerpoint/2010/main" val="1109657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457200"/>
            <a:ext cx="6493228" cy="779462"/>
          </a:xfrm>
        </p:spPr>
        <p:txBody>
          <a:bodyPr/>
          <a:lstStyle/>
          <a:p>
            <a:r>
              <a:rPr lang="en-US" sz="3200" dirty="0" smtClean="0"/>
              <a:t>Treatment and Response Assessment</a:t>
            </a:r>
            <a:endParaRPr lang="en-US" sz="3200" dirty="0"/>
          </a:p>
        </p:txBody>
      </p:sp>
      <p:grpSp>
        <p:nvGrpSpPr>
          <p:cNvPr id="44" name="Group 43"/>
          <p:cNvGrpSpPr/>
          <p:nvPr/>
        </p:nvGrpSpPr>
        <p:grpSpPr>
          <a:xfrm>
            <a:off x="4574740" y="2364616"/>
            <a:ext cx="3820200" cy="3056640"/>
            <a:chOff x="5105400" y="1913640"/>
            <a:chExt cx="3820200" cy="3056640"/>
          </a:xfrm>
        </p:grpSpPr>
        <p:grpSp>
          <p:nvGrpSpPr>
            <p:cNvPr id="31" name="Group 30"/>
            <p:cNvGrpSpPr/>
            <p:nvPr/>
          </p:nvGrpSpPr>
          <p:grpSpPr>
            <a:xfrm>
              <a:off x="5105400" y="1913640"/>
              <a:ext cx="3820200" cy="296160"/>
              <a:chOff x="5105400" y="1913640"/>
              <a:chExt cx="3820200" cy="296160"/>
            </a:xfrm>
          </p:grpSpPr>
          <p:cxnSp>
            <p:nvCxnSpPr>
              <p:cNvPr id="29" name="Straight Connector 28"/>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0" name="TextBox 29"/>
              <p:cNvSpPr txBox="1"/>
              <p:nvPr/>
            </p:nvSpPr>
            <p:spPr>
              <a:xfrm>
                <a:off x="5229660" y="1913640"/>
                <a:ext cx="369594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Planning CT &amp; Radiation Treatment Plan</a:t>
                </a:r>
                <a:endParaRPr lang="en-US" sz="1200" dirty="0">
                  <a:solidFill>
                    <a:prstClr val="black"/>
                  </a:solidFill>
                </a:endParaRPr>
              </a:p>
            </p:txBody>
          </p:sp>
        </p:grpSp>
        <p:grpSp>
          <p:nvGrpSpPr>
            <p:cNvPr id="32" name="Group 31"/>
            <p:cNvGrpSpPr/>
            <p:nvPr/>
          </p:nvGrpSpPr>
          <p:grpSpPr>
            <a:xfrm>
              <a:off x="5105400" y="2845320"/>
              <a:ext cx="3820200" cy="296160"/>
              <a:chOff x="5105400" y="1913640"/>
              <a:chExt cx="3820200" cy="296160"/>
            </a:xfrm>
          </p:grpSpPr>
          <p:cxnSp>
            <p:nvCxnSpPr>
              <p:cNvPr id="33" name="Straight Connector 32"/>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4" name="TextBox 33"/>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1 month follow up</a:t>
                </a:r>
                <a:endParaRPr lang="en-US" sz="1200" dirty="0">
                  <a:solidFill>
                    <a:prstClr val="black"/>
                  </a:solidFill>
                </a:endParaRPr>
              </a:p>
            </p:txBody>
          </p:sp>
        </p:grpSp>
        <p:grpSp>
          <p:nvGrpSpPr>
            <p:cNvPr id="35" name="Group 34"/>
            <p:cNvGrpSpPr/>
            <p:nvPr/>
          </p:nvGrpSpPr>
          <p:grpSpPr>
            <a:xfrm>
              <a:off x="5105400" y="3766800"/>
              <a:ext cx="3820200" cy="296160"/>
              <a:chOff x="5105400" y="1913640"/>
              <a:chExt cx="3820200" cy="296160"/>
            </a:xfrm>
          </p:grpSpPr>
          <p:cxnSp>
            <p:nvCxnSpPr>
              <p:cNvPr id="36" name="Straight Connector 35"/>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37" name="TextBox 36"/>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3 month follow up</a:t>
                </a:r>
                <a:endParaRPr lang="en-US" sz="1200" dirty="0">
                  <a:solidFill>
                    <a:prstClr val="black"/>
                  </a:solidFill>
                </a:endParaRPr>
              </a:p>
            </p:txBody>
          </p:sp>
        </p:grpSp>
        <p:grpSp>
          <p:nvGrpSpPr>
            <p:cNvPr id="38" name="Group 37"/>
            <p:cNvGrpSpPr/>
            <p:nvPr/>
          </p:nvGrpSpPr>
          <p:grpSpPr>
            <a:xfrm>
              <a:off x="5105400" y="4674120"/>
              <a:ext cx="3820200" cy="296160"/>
              <a:chOff x="5105400" y="1913640"/>
              <a:chExt cx="3820200" cy="296160"/>
            </a:xfrm>
          </p:grpSpPr>
          <p:cxnSp>
            <p:nvCxnSpPr>
              <p:cNvPr id="39" name="Straight Connector 38"/>
              <p:cNvCxnSpPr/>
              <p:nvPr/>
            </p:nvCxnSpPr>
            <p:spPr bwMode="auto">
              <a:xfrm>
                <a:off x="5105400" y="2209800"/>
                <a:ext cx="3733800" cy="0"/>
              </a:xfrm>
              <a:prstGeom prst="line">
                <a:avLst/>
              </a:prstGeom>
              <a:noFill/>
              <a:ln w="12700" cap="flat" cmpd="sng" algn="ctr">
                <a:solidFill>
                  <a:srgbClr val="FF9900"/>
                </a:solidFill>
                <a:prstDash val="solid"/>
                <a:round/>
                <a:headEnd type="none" w="med" len="med"/>
                <a:tailEnd type="none" w="med" len="med"/>
              </a:ln>
              <a:effectLst/>
            </p:spPr>
          </p:cxnSp>
          <p:sp>
            <p:nvSpPr>
              <p:cNvPr id="40" name="TextBox 39"/>
              <p:cNvSpPr txBox="1"/>
              <p:nvPr/>
            </p:nvSpPr>
            <p:spPr>
              <a:xfrm>
                <a:off x="5877600" y="1913640"/>
                <a:ext cx="3048000" cy="276999"/>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defTabSz="457200"/>
                <a:r>
                  <a:rPr lang="en-US" sz="1200" dirty="0" smtClean="0">
                    <a:solidFill>
                      <a:prstClr val="black"/>
                    </a:solidFill>
                  </a:rPr>
                  <a:t>6 month follow up</a:t>
                </a:r>
                <a:endParaRPr lang="en-US" sz="1200" dirty="0">
                  <a:solidFill>
                    <a:prstClr val="black"/>
                  </a:solidFill>
                </a:endParaRPr>
              </a:p>
            </p:txBody>
          </p:sp>
        </p:grpSp>
      </p:grpSp>
      <p:grpSp>
        <p:nvGrpSpPr>
          <p:cNvPr id="43" name="Group 42"/>
          <p:cNvGrpSpPr/>
          <p:nvPr/>
        </p:nvGrpSpPr>
        <p:grpSpPr>
          <a:xfrm>
            <a:off x="879040" y="1136776"/>
            <a:ext cx="3200400" cy="5486400"/>
            <a:chOff x="1409700" y="685800"/>
            <a:chExt cx="3200400" cy="5486400"/>
          </a:xfrm>
        </p:grpSpPr>
        <p:grpSp>
          <p:nvGrpSpPr>
            <p:cNvPr id="27" name="Group 26"/>
            <p:cNvGrpSpPr/>
            <p:nvPr/>
          </p:nvGrpSpPr>
          <p:grpSpPr>
            <a:xfrm>
              <a:off x="1409700" y="3429000"/>
              <a:ext cx="3200400" cy="2743200"/>
              <a:chOff x="1409700" y="3429000"/>
              <a:chExt cx="3200400" cy="2743200"/>
            </a:xfrm>
            <a:effectLst>
              <a:outerShdw blurRad="50800" dist="38100" dir="5400000" algn="t" rotWithShape="0">
                <a:prstClr val="black">
                  <a:alpha val="40000"/>
                </a:prstClr>
              </a:outerShdw>
            </a:effectLst>
          </p:grpSpPr>
          <p:sp>
            <p:nvSpPr>
              <p:cNvPr id="22" name="Rectangle 21"/>
              <p:cNvSpPr/>
              <p:nvPr/>
            </p:nvSpPr>
            <p:spPr bwMode="auto">
              <a:xfrm>
                <a:off x="1409700" y="34290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24" name="Teardrop 23"/>
              <p:cNvSpPr/>
              <p:nvPr/>
            </p:nvSpPr>
            <p:spPr bwMode="auto">
              <a:xfrm rot="696086">
                <a:off x="2735084" y="4548785"/>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26" name="Group 25"/>
            <p:cNvGrpSpPr/>
            <p:nvPr/>
          </p:nvGrpSpPr>
          <p:grpSpPr>
            <a:xfrm>
              <a:off x="1409700" y="2514600"/>
              <a:ext cx="3200400" cy="2743200"/>
              <a:chOff x="1409700" y="2514600"/>
              <a:chExt cx="3200400" cy="2743200"/>
            </a:xfrm>
            <a:effectLst>
              <a:outerShdw blurRad="50800" dist="38100" dir="5400000" algn="t" rotWithShape="0">
                <a:prstClr val="black">
                  <a:alpha val="40000"/>
                </a:prstClr>
              </a:outerShdw>
            </a:effectLst>
          </p:grpSpPr>
          <p:sp>
            <p:nvSpPr>
              <p:cNvPr id="18" name="Rectangle 17"/>
              <p:cNvSpPr/>
              <p:nvPr/>
            </p:nvSpPr>
            <p:spPr bwMode="auto">
              <a:xfrm>
                <a:off x="1409700" y="25146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solidFill>
                    <a:prstClr val="black"/>
                  </a:solidFill>
                  <a:latin typeface="Siemens Sans Black" pitchFamily="2" charset="0"/>
                </a:endParaRPr>
              </a:p>
            </p:txBody>
          </p:sp>
          <p:sp>
            <p:nvSpPr>
              <p:cNvPr id="20" name="Teardrop 19"/>
              <p:cNvSpPr/>
              <p:nvPr/>
            </p:nvSpPr>
            <p:spPr bwMode="auto">
              <a:xfrm rot="21150026">
                <a:off x="2426501" y="3488896"/>
                <a:ext cx="1295997" cy="89221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prstClr val="black"/>
                  </a:solidFill>
                  <a:latin typeface="Siemens Sans Black" pitchFamily="2" charset="0"/>
                </a:endParaRPr>
              </a:p>
            </p:txBody>
          </p:sp>
        </p:grpSp>
        <p:grpSp>
          <p:nvGrpSpPr>
            <p:cNvPr id="12" name="Group 11"/>
            <p:cNvGrpSpPr/>
            <p:nvPr/>
          </p:nvGrpSpPr>
          <p:grpSpPr>
            <a:xfrm>
              <a:off x="1409700" y="1600200"/>
              <a:ext cx="3200400" cy="2743200"/>
              <a:chOff x="1409700" y="1600200"/>
              <a:chExt cx="3200400" cy="2743200"/>
            </a:xfrm>
            <a:effectLst>
              <a:outerShdw blurRad="50800" dist="38100" dir="5400000" algn="t" rotWithShape="0">
                <a:prstClr val="black">
                  <a:alpha val="40000"/>
                </a:prstClr>
              </a:outerShdw>
            </a:effectLst>
          </p:grpSpPr>
          <p:sp>
            <p:nvSpPr>
              <p:cNvPr id="14" name="Rectangle 13"/>
              <p:cNvSpPr/>
              <p:nvPr/>
            </p:nvSpPr>
            <p:spPr bwMode="auto">
              <a:xfrm>
                <a:off x="1409700" y="16002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16" name="Teardrop 15"/>
              <p:cNvSpPr/>
              <p:nvPr/>
            </p:nvSpPr>
            <p:spPr bwMode="auto">
              <a:xfrm rot="391394">
                <a:off x="2147413" y="2381209"/>
                <a:ext cx="1724973" cy="1187532"/>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11" name="Group 10"/>
            <p:cNvGrpSpPr/>
            <p:nvPr/>
          </p:nvGrpSpPr>
          <p:grpSpPr>
            <a:xfrm>
              <a:off x="1409700" y="685800"/>
              <a:ext cx="3200400" cy="2743200"/>
              <a:chOff x="1409700" y="685800"/>
              <a:chExt cx="3200400" cy="2743200"/>
            </a:xfrm>
            <a:effectLst>
              <a:outerShdw blurRad="50800" dist="38100" dir="5400000" algn="t" rotWithShape="0">
                <a:prstClr val="black">
                  <a:alpha val="40000"/>
                </a:prstClr>
              </a:outerShdw>
            </a:effectLst>
          </p:grpSpPr>
          <p:sp>
            <p:nvSpPr>
              <p:cNvPr id="5" name="Rectangle 4"/>
              <p:cNvSpPr/>
              <p:nvPr/>
            </p:nvSpPr>
            <p:spPr bwMode="auto">
              <a:xfrm>
                <a:off x="1409700" y="6858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4" name="Teardrop 3"/>
              <p:cNvSpPr/>
              <p:nvPr/>
            </p:nvSpPr>
            <p:spPr bwMode="auto">
              <a:xfrm>
                <a:off x="1883460" y="129307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 name="Teardrop 5"/>
              <p:cNvSpPr/>
              <p:nvPr/>
            </p:nvSpPr>
            <p:spPr bwMode="auto">
              <a:xfrm>
                <a:off x="1966291" y="1338943"/>
                <a:ext cx="2087217" cy="1436914"/>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sp>
          <p:nvSpPr>
            <p:cNvPr id="41" name="Teardrop 40"/>
            <p:cNvSpPr/>
            <p:nvPr/>
          </p:nvSpPr>
          <p:spPr bwMode="auto">
            <a:xfrm>
              <a:off x="3429000" y="4648200"/>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5" name="Group 44"/>
          <p:cNvGrpSpPr/>
          <p:nvPr/>
        </p:nvGrpSpPr>
        <p:grpSpPr>
          <a:xfrm>
            <a:off x="879040" y="1136776"/>
            <a:ext cx="3200400" cy="5486400"/>
            <a:chOff x="1409700" y="685800"/>
            <a:chExt cx="3200400" cy="5486400"/>
          </a:xfrm>
        </p:grpSpPr>
        <p:grpSp>
          <p:nvGrpSpPr>
            <p:cNvPr id="46" name="Group 45"/>
            <p:cNvGrpSpPr/>
            <p:nvPr/>
          </p:nvGrpSpPr>
          <p:grpSpPr>
            <a:xfrm>
              <a:off x="1409700" y="3429000"/>
              <a:ext cx="3200400" cy="2743200"/>
              <a:chOff x="1409700" y="3429000"/>
              <a:chExt cx="3200400" cy="2743200"/>
            </a:xfrm>
          </p:grpSpPr>
          <p:sp>
            <p:nvSpPr>
              <p:cNvPr id="57" name="Rectangle 56"/>
              <p:cNvSpPr/>
              <p:nvPr/>
            </p:nvSpPr>
            <p:spPr bwMode="auto">
              <a:xfrm>
                <a:off x="1409700" y="34290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8" name="Teardrop 57"/>
              <p:cNvSpPr/>
              <p:nvPr/>
            </p:nvSpPr>
            <p:spPr bwMode="auto">
              <a:xfrm>
                <a:off x="2744760" y="4826520"/>
                <a:ext cx="549630" cy="3512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sp>
            <p:nvSpPr>
              <p:cNvPr id="59" name="Teardrop 58"/>
              <p:cNvSpPr/>
              <p:nvPr/>
            </p:nvSpPr>
            <p:spPr bwMode="auto">
              <a:xfrm>
                <a:off x="3276600" y="4648200"/>
                <a:ext cx="549630" cy="50363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7" name="Group 46"/>
            <p:cNvGrpSpPr/>
            <p:nvPr/>
          </p:nvGrpSpPr>
          <p:grpSpPr>
            <a:xfrm>
              <a:off x="1409700" y="2514600"/>
              <a:ext cx="3200400" cy="2743200"/>
              <a:chOff x="1409700" y="2514600"/>
              <a:chExt cx="3200400" cy="2743200"/>
            </a:xfrm>
            <a:effectLst>
              <a:outerShdw blurRad="50800" dist="38100" dir="5400000" algn="t" rotWithShape="0">
                <a:prstClr val="black">
                  <a:alpha val="40000"/>
                </a:prstClr>
              </a:outerShdw>
            </a:effectLst>
          </p:grpSpPr>
          <p:sp>
            <p:nvSpPr>
              <p:cNvPr id="55" name="Rectangle 54"/>
              <p:cNvSpPr/>
              <p:nvPr/>
            </p:nvSpPr>
            <p:spPr bwMode="auto">
              <a:xfrm>
                <a:off x="1409700" y="25146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solidFill>
                    <a:prstClr val="black"/>
                  </a:solidFill>
                  <a:latin typeface="Siemens Sans Black" pitchFamily="2" charset="0"/>
                </a:endParaRPr>
              </a:p>
            </p:txBody>
          </p:sp>
          <p:sp>
            <p:nvSpPr>
              <p:cNvPr id="56" name="Teardrop 55"/>
              <p:cNvSpPr/>
              <p:nvPr/>
            </p:nvSpPr>
            <p:spPr bwMode="auto">
              <a:xfrm>
                <a:off x="2361901" y="3505200"/>
                <a:ext cx="1295997" cy="892211"/>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dirty="0" smtClean="0">
                  <a:solidFill>
                    <a:prstClr val="black"/>
                  </a:solidFill>
                  <a:latin typeface="Siemens Sans Black" pitchFamily="2" charset="0"/>
                </a:endParaRPr>
              </a:p>
            </p:txBody>
          </p:sp>
        </p:grpSp>
        <p:grpSp>
          <p:nvGrpSpPr>
            <p:cNvPr id="48" name="Group 47"/>
            <p:cNvGrpSpPr/>
            <p:nvPr/>
          </p:nvGrpSpPr>
          <p:grpSpPr>
            <a:xfrm>
              <a:off x="1409700" y="1600200"/>
              <a:ext cx="3200400" cy="2743200"/>
              <a:chOff x="1409700" y="1600200"/>
              <a:chExt cx="3200400" cy="2743200"/>
            </a:xfrm>
            <a:effectLst>
              <a:outerShdw blurRad="50800" dist="38100" dir="5400000" algn="t" rotWithShape="0">
                <a:prstClr val="black">
                  <a:alpha val="40000"/>
                </a:prstClr>
              </a:outerShdw>
            </a:effectLst>
          </p:grpSpPr>
          <p:sp>
            <p:nvSpPr>
              <p:cNvPr id="53" name="Rectangle 52"/>
              <p:cNvSpPr/>
              <p:nvPr/>
            </p:nvSpPr>
            <p:spPr bwMode="auto">
              <a:xfrm>
                <a:off x="1409700" y="16002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4" name="Teardrop 53"/>
              <p:cNvSpPr/>
              <p:nvPr/>
            </p:nvSpPr>
            <p:spPr bwMode="auto">
              <a:xfrm>
                <a:off x="2147413" y="2381209"/>
                <a:ext cx="1724973" cy="1187532"/>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nvGrpSpPr>
            <p:cNvPr id="49" name="Group 48"/>
            <p:cNvGrpSpPr/>
            <p:nvPr/>
          </p:nvGrpSpPr>
          <p:grpSpPr>
            <a:xfrm>
              <a:off x="1409700" y="685800"/>
              <a:ext cx="3200400" cy="2743200"/>
              <a:chOff x="1409700" y="685800"/>
              <a:chExt cx="3200400" cy="2743200"/>
            </a:xfrm>
            <a:effectLst>
              <a:outerShdw blurRad="50800" dist="38100" dir="5400000" algn="t" rotWithShape="0">
                <a:prstClr val="black">
                  <a:alpha val="40000"/>
                </a:prstClr>
              </a:outerShdw>
            </a:effectLst>
          </p:grpSpPr>
          <p:sp>
            <p:nvSpPr>
              <p:cNvPr id="50" name="Rectangle 49"/>
              <p:cNvSpPr/>
              <p:nvPr/>
            </p:nvSpPr>
            <p:spPr bwMode="auto">
              <a:xfrm>
                <a:off x="1409700" y="685800"/>
                <a:ext cx="3200400" cy="2743200"/>
              </a:xfrm>
              <a:prstGeom prst="rect">
                <a:avLst/>
              </a:prstGeom>
              <a:solidFill>
                <a:schemeClr val="bg1">
                  <a:lumMod val="65000"/>
                </a:schemeClr>
              </a:solidFill>
              <a:ln w="12700" cap="flat" cmpd="sng" algn="ctr">
                <a:no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solidFill>
                    <a:prstClr val="black"/>
                  </a:solidFill>
                  <a:latin typeface="Siemens Sans Black" pitchFamily="2" charset="0"/>
                </a:endParaRPr>
              </a:p>
            </p:txBody>
          </p:sp>
          <p:sp>
            <p:nvSpPr>
              <p:cNvPr id="51" name="Teardrop 50"/>
              <p:cNvSpPr/>
              <p:nvPr/>
            </p:nvSpPr>
            <p:spPr bwMode="auto">
              <a:xfrm>
                <a:off x="1883460" y="129307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52" name="Teardrop 51"/>
              <p:cNvSpPr/>
              <p:nvPr/>
            </p:nvSpPr>
            <p:spPr bwMode="auto">
              <a:xfrm>
                <a:off x="1966291" y="1338943"/>
                <a:ext cx="2087217" cy="1436914"/>
              </a:xfrm>
              <a:prstGeom prst="teardrop">
                <a:avLst>
                  <a:gd name="adj" fmla="val 81398"/>
                </a:avLst>
              </a:prstGeom>
              <a:solidFill>
                <a:schemeClr val="tx1">
                  <a:lumMod val="50000"/>
                  <a:lumOff val="50000"/>
                </a:schemeClr>
              </a:solidFill>
              <a:ln w="12700" cap="flat" cmpd="sng" algn="ctr">
                <a:solidFill>
                  <a:srgbClr val="FF99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dirty="0" smtClean="0">
                  <a:solidFill>
                    <a:prstClr val="black"/>
                  </a:solidFill>
                  <a:latin typeface="Siemens Sans Black" pitchFamily="2" charset="0"/>
                </a:endParaRPr>
              </a:p>
            </p:txBody>
          </p:sp>
        </p:grpSp>
      </p:grpSp>
      <p:grpSp>
        <p:nvGrpSpPr>
          <p:cNvPr id="60" name="Group 59"/>
          <p:cNvGrpSpPr/>
          <p:nvPr/>
        </p:nvGrpSpPr>
        <p:grpSpPr>
          <a:xfrm>
            <a:off x="1357775" y="1746376"/>
            <a:ext cx="2226365" cy="4310742"/>
            <a:chOff x="5791200" y="1524001"/>
            <a:chExt cx="2226365" cy="4310742"/>
          </a:xfrm>
        </p:grpSpPr>
        <p:sp>
          <p:nvSpPr>
            <p:cNvPr id="61" name="Teardrop 60"/>
            <p:cNvSpPr/>
            <p:nvPr/>
          </p:nvSpPr>
          <p:spPr bwMode="auto">
            <a:xfrm>
              <a:off x="5791200" y="42672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2" name="Teardrop 61"/>
            <p:cNvSpPr/>
            <p:nvPr/>
          </p:nvSpPr>
          <p:spPr bwMode="auto">
            <a:xfrm>
              <a:off x="5791200" y="33528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smtClean="0">
                <a:ln>
                  <a:solidFill>
                    <a:srgbClr val="FF0000"/>
                  </a:solidFill>
                </a:ln>
                <a:solidFill>
                  <a:prstClr val="black"/>
                </a:solidFill>
                <a:latin typeface="Siemens Sans Black" pitchFamily="2" charset="0"/>
              </a:endParaRPr>
            </a:p>
          </p:txBody>
        </p:sp>
        <p:sp>
          <p:nvSpPr>
            <p:cNvPr id="63" name="Teardrop 62"/>
            <p:cNvSpPr/>
            <p:nvPr/>
          </p:nvSpPr>
          <p:spPr bwMode="auto">
            <a:xfrm>
              <a:off x="5791200" y="2438400"/>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sp>
          <p:nvSpPr>
            <p:cNvPr id="64" name="Teardrop 63"/>
            <p:cNvSpPr/>
            <p:nvPr/>
          </p:nvSpPr>
          <p:spPr bwMode="auto">
            <a:xfrm>
              <a:off x="5791200" y="1524001"/>
              <a:ext cx="2226365" cy="1567543"/>
            </a:xfrm>
            <a:prstGeom prst="teardrop">
              <a:avLst/>
            </a:prstGeom>
            <a:noFill/>
            <a:ln w="12700" cap="flat" cmpd="sng" algn="ctr">
              <a:solidFill>
                <a:srgbClr val="FF0000"/>
              </a:solidFill>
              <a:prstDash val="solid"/>
              <a:round/>
              <a:headEnd type="none" w="med" len="med"/>
              <a:tailEnd type="none" w="med" len="med"/>
            </a:ln>
            <a:effectLst/>
            <a:scene3d>
              <a:camera prst="isometricOffAxis1Top"/>
              <a:lightRig rig="threePt" dir="t"/>
            </a:scene3d>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2400" b="1" smtClean="0">
                <a:ln>
                  <a:solidFill>
                    <a:srgbClr val="FF0000"/>
                  </a:solidFill>
                </a:ln>
                <a:solidFill>
                  <a:prstClr val="black"/>
                </a:solidFill>
                <a:latin typeface="Siemens Sans Black" pitchFamily="2" charset="0"/>
              </a:endParaRPr>
            </a:p>
          </p:txBody>
        </p:sp>
      </p:grpSp>
    </p:spTree>
    <p:extLst>
      <p:ext uri="{BB962C8B-B14F-4D97-AF65-F5344CB8AC3E}">
        <p14:creationId xmlns:p14="http://schemas.microsoft.com/office/powerpoint/2010/main" val="1265443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vertical)">
                                      <p:cBhvr>
                                        <p:cTn id="7" dur="3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1000" tmFilter="0, 0; .2, .5; .8, .5; 1, 0"/>
                                        <p:tgtEl>
                                          <p:spTgt spid="60"/>
                                        </p:tgtEl>
                                      </p:cBhvr>
                                    </p:animEffect>
                                    <p:animScale>
                                      <p:cBhvr>
                                        <p:cTn id="14" dur="50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91208"/>
            <a:ext cx="6508377" cy="1011353"/>
          </a:xfrm>
        </p:spPr>
        <p:txBody>
          <a:bodyPr/>
          <a:lstStyle/>
          <a:p>
            <a:r>
              <a:rPr lang="en-US" sz="3200" dirty="0" smtClean="0"/>
              <a:t>Challenges with combining data from multiple time points</a:t>
            </a:r>
            <a:endParaRPr lang="en-US" sz="3200" dirty="0"/>
          </a:p>
        </p:txBody>
      </p:sp>
      <p:sp>
        <p:nvSpPr>
          <p:cNvPr id="4" name="TextBox 3"/>
          <p:cNvSpPr txBox="1"/>
          <p:nvPr/>
        </p:nvSpPr>
        <p:spPr>
          <a:xfrm>
            <a:off x="457199" y="6491111"/>
            <a:ext cx="6508377" cy="246221"/>
          </a:xfrm>
          <a:prstGeom prst="rect">
            <a:avLst/>
          </a:prstGeom>
          <a:noFill/>
        </p:spPr>
        <p:txBody>
          <a:bodyPr wrap="square" rtlCol="0">
            <a:spAutoFit/>
          </a:bodyPr>
          <a:lstStyle/>
          <a:p>
            <a:pPr defTabSz="457200"/>
            <a:r>
              <a:rPr lang="en-US" sz="1000" dirty="0" smtClean="0">
                <a:solidFill>
                  <a:prstClr val="black"/>
                </a:solidFill>
              </a:rPr>
              <a:t>From Velocity Medical Solutions: http://</a:t>
            </a:r>
            <a:r>
              <a:rPr lang="en-US" sz="1000" dirty="0" err="1" smtClean="0">
                <a:solidFill>
                  <a:prstClr val="black"/>
                </a:solidFill>
              </a:rPr>
              <a:t>www.velocitymedical.com</a:t>
            </a:r>
            <a:r>
              <a:rPr lang="en-US" sz="1000" dirty="0" smtClean="0">
                <a:solidFill>
                  <a:prstClr val="black"/>
                </a:solidFill>
              </a:rPr>
              <a:t>/head-and-neck-case-</a:t>
            </a:r>
            <a:r>
              <a:rPr lang="en-US" sz="1000" dirty="0" err="1" smtClean="0">
                <a:solidFill>
                  <a:prstClr val="black"/>
                </a:solidFill>
              </a:rPr>
              <a:t>study.htm</a:t>
            </a:r>
            <a:endParaRPr lang="en-US" sz="1000" dirty="0">
              <a:solidFill>
                <a:prstClr val="black"/>
              </a:solidFill>
            </a:endParaRPr>
          </a:p>
        </p:txBody>
      </p:sp>
      <p:pic>
        <p:nvPicPr>
          <p:cNvPr id="3" name="Picture 2"/>
          <p:cNvPicPr>
            <a:picLocks noChangeAspect="1"/>
          </p:cNvPicPr>
          <p:nvPr/>
        </p:nvPicPr>
        <p:blipFill>
          <a:blip r:embed="rId3"/>
          <a:stretch>
            <a:fillRect/>
          </a:stretch>
        </p:blipFill>
        <p:spPr>
          <a:xfrm>
            <a:off x="457199" y="1802561"/>
            <a:ext cx="6111595" cy="4695670"/>
          </a:xfrm>
          <a:prstGeom prst="rect">
            <a:avLst/>
          </a:prstGeom>
        </p:spPr>
      </p:pic>
    </p:spTree>
    <p:extLst>
      <p:ext uri="{BB962C8B-B14F-4D97-AF65-F5344CB8AC3E}">
        <p14:creationId xmlns:p14="http://schemas.microsoft.com/office/powerpoint/2010/main" val="1784768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Informatics </a:t>
            </a:r>
            <a:r>
              <a:rPr lang="en-US" dirty="0" smtClean="0">
                <a:solidFill>
                  <a:srgbClr val="FF0000"/>
                </a:solidFill>
              </a:rPr>
              <a:t>to </a:t>
            </a:r>
            <a:endParaRPr lang="en-US" dirty="0">
              <a:solidFill>
                <a:srgbClr val="FF0000"/>
              </a:solidFill>
            </a:endParaRPr>
          </a:p>
        </p:txBody>
      </p:sp>
      <p:sp>
        <p:nvSpPr>
          <p:cNvPr id="6" name="Content Placeholder 5"/>
          <p:cNvSpPr>
            <a:spLocks noGrp="1"/>
          </p:cNvSpPr>
          <p:nvPr>
            <p:ph idx="1"/>
          </p:nvPr>
        </p:nvSpPr>
        <p:spPr>
          <a:xfrm>
            <a:off x="457199" y="2209800"/>
            <a:ext cx="6923585" cy="2182375"/>
          </a:xfrm>
        </p:spPr>
        <p:txBody>
          <a:bodyPr>
            <a:normAutofit/>
          </a:bodyPr>
          <a:lstStyle/>
          <a:p>
            <a:r>
              <a:rPr lang="en-US" sz="1800" dirty="0" smtClean="0"/>
              <a:t>Novel ways to combine information derived from radiology, radiation oncology and clinical data to </a:t>
            </a:r>
            <a:r>
              <a:rPr lang="en-US" sz="1800" dirty="0" smtClean="0">
                <a:solidFill>
                  <a:srgbClr val="FF0000"/>
                </a:solidFill>
              </a:rPr>
              <a:t>assess response</a:t>
            </a:r>
            <a:r>
              <a:rPr lang="en-US" sz="1800" dirty="0" smtClean="0"/>
              <a:t> and </a:t>
            </a:r>
            <a:r>
              <a:rPr lang="en-US" sz="1800" dirty="0" smtClean="0">
                <a:solidFill>
                  <a:srgbClr val="FF0000"/>
                </a:solidFill>
              </a:rPr>
              <a:t>predict outcome</a:t>
            </a:r>
            <a:r>
              <a:rPr lang="en-US" sz="1800" dirty="0" smtClean="0"/>
              <a:t>.</a:t>
            </a:r>
          </a:p>
          <a:p>
            <a:r>
              <a:rPr lang="en-US" sz="1800" dirty="0" smtClean="0"/>
              <a:t>Use response assessments and outcome predictions to </a:t>
            </a:r>
            <a:r>
              <a:rPr lang="en-US" sz="1800" dirty="0" smtClean="0">
                <a:solidFill>
                  <a:srgbClr val="FF0000"/>
                </a:solidFill>
              </a:rPr>
              <a:t>evaluate and adapt therapy </a:t>
            </a:r>
            <a:r>
              <a:rPr lang="en-US" sz="1800" dirty="0" smtClean="0"/>
              <a:t>(radiation therapy &amp; surgery)</a:t>
            </a:r>
          </a:p>
        </p:txBody>
      </p:sp>
      <p:pic>
        <p:nvPicPr>
          <p:cNvPr id="7" name="Picture 6"/>
          <p:cNvPicPr/>
          <p:nvPr/>
        </p:nvPicPr>
        <p:blipFill rotWithShape="1">
          <a:blip r:embed="rId2">
            <a:extLst>
              <a:ext uri="{28A0092B-C50C-407E-A947-70E740481C1C}">
                <a14:useLocalDpi xmlns:a14="http://schemas.microsoft.com/office/drawing/2010/main" val="0"/>
              </a:ext>
            </a:extLst>
          </a:blip>
          <a:srcRect l="735" r="15802"/>
          <a:stretch/>
        </p:blipFill>
        <p:spPr bwMode="auto">
          <a:xfrm>
            <a:off x="457198" y="4083985"/>
            <a:ext cx="7057567" cy="2673499"/>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382989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Content Placeholder 2"/>
          <p:cNvSpPr>
            <a:spLocks noGrp="1"/>
          </p:cNvSpPr>
          <p:nvPr>
            <p:ph idx="1"/>
          </p:nvPr>
        </p:nvSpPr>
        <p:spPr>
          <a:xfrm>
            <a:off x="457199" y="2209801"/>
            <a:ext cx="6508377" cy="4290201"/>
          </a:xfrm>
        </p:spPr>
        <p:txBody>
          <a:bodyPr>
            <a:normAutofit lnSpcReduction="10000"/>
          </a:bodyPr>
          <a:lstStyle/>
          <a:p>
            <a:r>
              <a:rPr lang="en-US" dirty="0"/>
              <a:t>At the end of the semester you </a:t>
            </a:r>
            <a:r>
              <a:rPr lang="en-US" dirty="0" smtClean="0"/>
              <a:t>won’t:</a:t>
            </a:r>
          </a:p>
          <a:p>
            <a:pPr lvl="1"/>
            <a:r>
              <a:rPr lang="en-US" dirty="0" smtClean="0"/>
              <a:t>Become better programmers</a:t>
            </a:r>
          </a:p>
          <a:p>
            <a:pPr lvl="1"/>
            <a:r>
              <a:rPr lang="en-US" dirty="0" smtClean="0"/>
              <a:t>Learn to fix PACS, RIS, EMRs etc.</a:t>
            </a:r>
          </a:p>
          <a:p>
            <a:r>
              <a:rPr lang="en-US" dirty="0" smtClean="0"/>
              <a:t>However you will:</a:t>
            </a:r>
          </a:p>
          <a:p>
            <a:pPr lvl="1"/>
            <a:r>
              <a:rPr lang="en-US" dirty="0"/>
              <a:t>Learn to become consumers of healthcare information</a:t>
            </a:r>
          </a:p>
          <a:p>
            <a:pPr lvl="1"/>
            <a:r>
              <a:rPr lang="en-US" dirty="0" smtClean="0"/>
              <a:t>Learn and appreciate the technological and informational complexities of biomedical research and clinical practice</a:t>
            </a:r>
          </a:p>
          <a:p>
            <a:pPr lvl="1"/>
            <a:r>
              <a:rPr lang="en-US" dirty="0" smtClean="0"/>
              <a:t>Understand the broad concepts of biomedical informatics</a:t>
            </a:r>
          </a:p>
          <a:p>
            <a:pPr lvl="1"/>
            <a:r>
              <a:rPr lang="en-US" dirty="0" smtClean="0"/>
              <a:t>Start future work in the application of informatics in specific domains (imaging, clinical, public health)</a:t>
            </a:r>
          </a:p>
        </p:txBody>
      </p:sp>
    </p:spTree>
    <p:extLst>
      <p:ext uri="{BB962C8B-B14F-4D97-AF65-F5344CB8AC3E}">
        <p14:creationId xmlns:p14="http://schemas.microsoft.com/office/powerpoint/2010/main" val="904137415"/>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example of </a:t>
            </a:r>
            <a:r>
              <a:rPr lang="en-US" dirty="0"/>
              <a:t>i</a:t>
            </a:r>
            <a:r>
              <a:rPr lang="en-US" dirty="0" smtClean="0"/>
              <a:t>nformatics</a:t>
            </a:r>
            <a:endParaRPr lang="en-US" dirty="0"/>
          </a:p>
        </p:txBody>
      </p:sp>
      <p:grpSp>
        <p:nvGrpSpPr>
          <p:cNvPr id="6" name="Group 5"/>
          <p:cNvGrpSpPr/>
          <p:nvPr/>
        </p:nvGrpSpPr>
        <p:grpSpPr>
          <a:xfrm>
            <a:off x="1752600" y="2154642"/>
            <a:ext cx="6410004" cy="4703359"/>
            <a:chOff x="1752600" y="1295400"/>
            <a:chExt cx="7772932" cy="5562600"/>
          </a:xfrm>
        </p:grpSpPr>
        <p:pic>
          <p:nvPicPr>
            <p:cNvPr id="4" name="Picture 3"/>
            <p:cNvPicPr>
              <a:picLocks noChangeAspect="1"/>
            </p:cNvPicPr>
            <p:nvPr/>
          </p:nvPicPr>
          <p:blipFill>
            <a:blip r:embed="rId3"/>
            <a:stretch>
              <a:fillRect/>
            </a:stretch>
          </p:blipFill>
          <p:spPr>
            <a:xfrm>
              <a:off x="1752600" y="1295400"/>
              <a:ext cx="3823093" cy="5562600"/>
            </a:xfrm>
            <a:prstGeom prst="rect">
              <a:avLst/>
            </a:prstGeom>
          </p:spPr>
        </p:pic>
        <p:sp>
          <p:nvSpPr>
            <p:cNvPr id="5" name="TextBox 4"/>
            <p:cNvSpPr txBox="1"/>
            <p:nvPr/>
          </p:nvSpPr>
          <p:spPr>
            <a:xfrm>
              <a:off x="6172733" y="5828321"/>
              <a:ext cx="3352799" cy="764407"/>
            </a:xfrm>
            <a:prstGeom prst="rect">
              <a:avLst/>
            </a:prstGeom>
            <a:noFill/>
          </p:spPr>
          <p:txBody>
            <a:bodyPr wrap="square" rtlCol="0">
              <a:spAutoFit/>
            </a:bodyPr>
            <a:lstStyle/>
            <a:p>
              <a:r>
                <a:rPr lang="en-US" dirty="0" smtClean="0">
                  <a:solidFill>
                    <a:prstClr val="black"/>
                  </a:solidFill>
                </a:rPr>
                <a:t>1854 Cholera epidemic in London</a:t>
              </a:r>
              <a:endParaRPr lang="en-US" dirty="0">
                <a:solidFill>
                  <a:prstClr val="black"/>
                </a:solidFill>
              </a:endParaRPr>
            </a:p>
          </p:txBody>
        </p:sp>
      </p:grpSp>
      <p:grpSp>
        <p:nvGrpSpPr>
          <p:cNvPr id="9" name="Group 8"/>
          <p:cNvGrpSpPr/>
          <p:nvPr/>
        </p:nvGrpSpPr>
        <p:grpSpPr>
          <a:xfrm>
            <a:off x="1057278" y="2846397"/>
            <a:ext cx="6789753" cy="3859204"/>
            <a:chOff x="1057276" y="1905000"/>
            <a:chExt cx="8238067" cy="4800600"/>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7276" y="1905000"/>
              <a:ext cx="5147122" cy="4800600"/>
            </a:xfrm>
            <a:prstGeom prst="rect">
              <a:avLst/>
            </a:prstGeom>
          </p:spPr>
        </p:pic>
        <p:sp>
          <p:nvSpPr>
            <p:cNvPr id="8" name="TextBox 7"/>
            <p:cNvSpPr txBox="1"/>
            <p:nvPr/>
          </p:nvSpPr>
          <p:spPr>
            <a:xfrm>
              <a:off x="6323543" y="4578165"/>
              <a:ext cx="2971800" cy="803994"/>
            </a:xfrm>
            <a:prstGeom prst="rect">
              <a:avLst/>
            </a:prstGeom>
            <a:noFill/>
          </p:spPr>
          <p:txBody>
            <a:bodyPr wrap="square" rtlCol="0">
              <a:spAutoFit/>
            </a:bodyPr>
            <a:lstStyle/>
            <a:p>
              <a:r>
                <a:rPr lang="en-US" dirty="0" smtClean="0">
                  <a:solidFill>
                    <a:prstClr val="black"/>
                  </a:solidFill>
                </a:rPr>
                <a:t>John Snow &amp; the cholera map</a:t>
              </a:r>
              <a:endParaRPr lang="en-US" dirty="0">
                <a:solidFill>
                  <a:prstClr val="black"/>
                </a:solidFill>
              </a:endParaRPr>
            </a:p>
          </p:txBody>
        </p:sp>
      </p:grpSp>
    </p:spTree>
    <p:extLst>
      <p:ext uri="{BB962C8B-B14F-4D97-AF65-F5344CB8AC3E}">
        <p14:creationId xmlns:p14="http://schemas.microsoft.com/office/powerpoint/2010/main" val="20166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457200"/>
            <a:ext cx="3505200" cy="121920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Course text</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pic>
        <p:nvPicPr>
          <p:cNvPr id="2" name="Picture 1" descr="Screen Shot 2016-08-26 at 3.31.1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3400" y="228600"/>
            <a:ext cx="4447813" cy="6477000"/>
          </a:xfrm>
          <a:prstGeom prst="rect">
            <a:avLst/>
          </a:prstGeom>
        </p:spPr>
      </p:pic>
      <p:sp>
        <p:nvSpPr>
          <p:cNvPr id="6" name="Content Placeholder 2"/>
          <p:cNvSpPr txBox="1">
            <a:spLocks/>
          </p:cNvSpPr>
          <p:nvPr/>
        </p:nvSpPr>
        <p:spPr>
          <a:xfrm>
            <a:off x="381000" y="1524000"/>
            <a:ext cx="3505200" cy="4648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n-US" dirty="0" smtClean="0"/>
              <a:t>High level, and general / wide reaching</a:t>
            </a:r>
          </a:p>
          <a:p>
            <a:pPr marL="457200" indent="-457200" algn="l">
              <a:buFont typeface="Arial"/>
              <a:buChar char="•"/>
            </a:pPr>
            <a:endParaRPr lang="en-US" dirty="0" smtClean="0"/>
          </a:p>
          <a:p>
            <a:pPr marL="457200" indent="-457200" algn="l">
              <a:buFont typeface="Arial"/>
              <a:buChar char="•"/>
            </a:pPr>
            <a:r>
              <a:rPr lang="en-US" dirty="0" smtClean="0"/>
              <a:t>No need to purchase, Emory libraries has version online.</a:t>
            </a:r>
          </a:p>
        </p:txBody>
      </p:sp>
    </p:spTree>
    <p:extLst>
      <p:ext uri="{BB962C8B-B14F-4D97-AF65-F5344CB8AC3E}">
        <p14:creationId xmlns:p14="http://schemas.microsoft.com/office/powerpoint/2010/main" val="9179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533400"/>
            <a:ext cx="8892282" cy="3014836"/>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Questions </a:t>
            </a:r>
            <a:r>
              <a:rPr lang="en-GB" sz="4800" b="1" dirty="0">
                <a:solidFill>
                  <a:srgbClr val="002060"/>
                </a:solidFill>
                <a:effectLst>
                  <a:outerShdw blurRad="38100" dist="38100" dir="2700000" algn="tl">
                    <a:srgbClr val="000000">
                      <a:alpha val="43137"/>
                    </a:srgbClr>
                  </a:outerShdw>
                </a:effectLst>
              </a:rPr>
              <a:t>&amp;</a:t>
            </a:r>
            <a:r>
              <a:rPr lang="en-GB" sz="4800" b="1" dirty="0" smtClean="0">
                <a:solidFill>
                  <a:srgbClr val="002060"/>
                </a:solidFill>
                <a:effectLst>
                  <a:outerShdw blurRad="38100" dist="38100" dir="2700000" algn="tl">
                    <a:srgbClr val="000000">
                      <a:alpha val="43137"/>
                    </a:srgbClr>
                  </a:outerShdw>
                </a:effectLst>
              </a:rPr>
              <a:t> Homework</a:t>
            </a:r>
            <a:endParaRPr lang="en-GB" sz="4800" b="1" dirty="0" smtClean="0">
              <a:solidFill>
                <a:srgbClr val="002060"/>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457200" y="1600206"/>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dirty="0" smtClean="0"/>
          </a:p>
          <a:p>
            <a:pPr algn="l"/>
            <a:r>
              <a:rPr lang="en-US" dirty="0" smtClean="0"/>
              <a:t>Pick one of the six question from the end of Ch2 in </a:t>
            </a:r>
            <a:r>
              <a:rPr lang="en-US" dirty="0" err="1" smtClean="0"/>
              <a:t>Shortliffe</a:t>
            </a:r>
            <a:r>
              <a:rPr lang="en-US" dirty="0"/>
              <a:t> </a:t>
            </a:r>
            <a:r>
              <a:rPr lang="en-US" dirty="0" smtClean="0"/>
              <a:t>and write a 0.8-1 page answer </a:t>
            </a:r>
          </a:p>
          <a:p>
            <a:pPr marL="457200" indent="-457200" algn="l">
              <a:buFontTx/>
              <a:buChar char="-"/>
            </a:pPr>
            <a:r>
              <a:rPr lang="en-US" dirty="0" smtClean="0"/>
              <a:t>Email </a:t>
            </a:r>
            <a:r>
              <a:rPr lang="en-US" dirty="0" err="1" smtClean="0"/>
              <a:t>pdf</a:t>
            </a:r>
            <a:r>
              <a:rPr lang="en-US" dirty="0" smtClean="0"/>
              <a:t> to </a:t>
            </a:r>
            <a:r>
              <a:rPr lang="en-US" dirty="0" smtClean="0">
                <a:hlinkClick r:id="rId3"/>
              </a:rPr>
              <a:t>ashish.sharma@emory.edu</a:t>
            </a:r>
            <a:r>
              <a:rPr lang="en-US" dirty="0" smtClean="0"/>
              <a:t> by Friday 5pm before next class – i.e. 9</a:t>
            </a:r>
            <a:r>
              <a:rPr lang="en-US" baseline="30000" dirty="0" smtClean="0"/>
              <a:t>th</a:t>
            </a:r>
            <a:r>
              <a:rPr lang="en-US" dirty="0" smtClean="0"/>
              <a:t> Sept.</a:t>
            </a:r>
          </a:p>
          <a:p>
            <a:pPr algn="l"/>
            <a:r>
              <a:rPr lang="en-US" dirty="0" smtClean="0"/>
              <a:t>(</a:t>
            </a:r>
            <a:r>
              <a:rPr lang="en-US" u="sng" dirty="0" smtClean="0"/>
              <a:t>There’s no class next week – it’s memorial day</a:t>
            </a:r>
            <a:r>
              <a:rPr lang="en-US" dirty="0" smtClean="0"/>
              <a:t>) </a:t>
            </a:r>
          </a:p>
        </p:txBody>
      </p:sp>
      <p:pic>
        <p:nvPicPr>
          <p:cNvPr id="2" name="Picture 1"/>
          <p:cNvPicPr>
            <a:picLocks noChangeAspect="1"/>
          </p:cNvPicPr>
          <p:nvPr/>
        </p:nvPicPr>
        <p:blipFill>
          <a:blip r:embed="rId4"/>
          <a:stretch>
            <a:fillRect/>
          </a:stretch>
        </p:blipFill>
        <p:spPr>
          <a:xfrm>
            <a:off x="6858000" y="19119"/>
            <a:ext cx="2133600" cy="2343081"/>
          </a:xfrm>
          <a:prstGeom prst="rect">
            <a:avLst/>
          </a:prstGeom>
        </p:spPr>
      </p:pic>
    </p:spTree>
    <p:extLst>
      <p:ext uri="{BB962C8B-B14F-4D97-AF65-F5344CB8AC3E}">
        <p14:creationId xmlns:p14="http://schemas.microsoft.com/office/powerpoint/2010/main" val="114453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14600" cy="5211762"/>
          </a:xfrm>
        </p:spPr>
        <p:txBody>
          <a:bodyPr/>
          <a:lstStyle/>
          <a:p>
            <a:r>
              <a:rPr lang="en-US" dirty="0" smtClean="0"/>
              <a:t>Chapter 2 Questions</a:t>
            </a:r>
            <a:endParaRPr lang="en-US" dirty="0"/>
          </a:p>
        </p:txBody>
      </p:sp>
      <p:pic>
        <p:nvPicPr>
          <p:cNvPr id="6" name="Picture 5" descr="Screen Shot 2016-08-23 at 6.18.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3279" y="0"/>
            <a:ext cx="5580743" cy="6858000"/>
          </a:xfrm>
          <a:prstGeom prst="rect">
            <a:avLst/>
          </a:prstGeom>
        </p:spPr>
      </p:pic>
      <p:sp>
        <p:nvSpPr>
          <p:cNvPr id="7" name="TextBox 6"/>
          <p:cNvSpPr txBox="1"/>
          <p:nvPr/>
        </p:nvSpPr>
        <p:spPr>
          <a:xfrm>
            <a:off x="17664545" y="5126182"/>
            <a:ext cx="184666" cy="369332"/>
          </a:xfrm>
          <a:prstGeom prst="rect">
            <a:avLst/>
          </a:prstGeom>
          <a:noFill/>
        </p:spPr>
        <p:txBody>
          <a:bodyPr wrap="none" rtlCol="0">
            <a:spAutoFit/>
          </a:bodyPr>
          <a:lstStyle/>
          <a:p>
            <a:endParaRPr lang="en-US" dirty="0"/>
          </a:p>
        </p:txBody>
      </p:sp>
      <p:sp>
        <p:nvSpPr>
          <p:cNvPr id="8" name="TextBox 7"/>
          <p:cNvSpPr txBox="1"/>
          <p:nvPr/>
        </p:nvSpPr>
        <p:spPr>
          <a:xfrm>
            <a:off x="-3117273" y="214745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490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09600" y="457200"/>
            <a:ext cx="5105202" cy="1139180"/>
          </a:xfrm>
          <a:prstGeom prst="rect">
            <a:avLst/>
          </a:prstGeom>
          <a:noFill/>
          <a:ln w="9525">
            <a:noFill/>
            <a:round/>
            <a:headEnd/>
            <a:tailEnd/>
          </a:ln>
          <a:effectLst/>
        </p:spPr>
        <p:txBody>
          <a:bodyPr lIns="90000" tIns="45000" rIns="90000" bIns="4500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4800" b="1" dirty="0" smtClean="0">
                <a:solidFill>
                  <a:srgbClr val="002060"/>
                </a:solidFill>
                <a:effectLst>
                  <a:outerShdw blurRad="38100" dist="38100" dir="2700000" algn="tl">
                    <a:srgbClr val="000000">
                      <a:alpha val="43137"/>
                    </a:srgbClr>
                  </a:outerShdw>
                </a:effectLst>
              </a:rPr>
              <a:t>Grading – recap!</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2800" b="1" dirty="0" smtClean="0">
              <a:solidFill>
                <a:schemeClr val="tx1"/>
              </a:solidFill>
              <a:effectLst>
                <a:outerShdw blurRad="38100" dist="38100" dir="2700000" algn="tl">
                  <a:srgbClr val="000000">
                    <a:alpha val="43137"/>
                  </a:srgbClr>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smtClean="0">
              <a:solidFill>
                <a:schemeClr val="tx1"/>
              </a:solidFill>
              <a:effectLst>
                <a:outerShdw blurRad="38100" dist="38100" dir="2700000" algn="tl">
                  <a:srgbClr val="C0C0C0"/>
                </a:outerShdw>
              </a:effectLst>
              <a:latin typeface="+mj-lt"/>
              <a:cs typeface="Times New Roman" pitchFamily="18"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sz="4000" b="1" dirty="0">
              <a:solidFill>
                <a:schemeClr val="tx1"/>
              </a:solidFill>
              <a:effectLst>
                <a:outerShdw blurRad="38100" dist="38100" dir="2700000" algn="tl">
                  <a:srgbClr val="C0C0C0"/>
                </a:outerShdw>
              </a:effectLst>
              <a:latin typeface="+mj-lt"/>
              <a:cs typeface="Times New Roman" pitchFamily="18" charset="0"/>
            </a:endParaRPr>
          </a:p>
        </p:txBody>
      </p:sp>
      <p:sp>
        <p:nvSpPr>
          <p:cNvPr id="5" name="Content Placeholder 2"/>
          <p:cNvSpPr txBox="1">
            <a:spLocks/>
          </p:cNvSpPr>
          <p:nvPr/>
        </p:nvSpPr>
        <p:spPr>
          <a:xfrm>
            <a:off x="381000" y="1295400"/>
            <a:ext cx="8229600" cy="4525963"/>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smtClean="0"/>
          </a:p>
          <a:p>
            <a:pPr marL="457200" indent="-457200" algn="l">
              <a:buFont typeface="Arial"/>
              <a:buChar char="•"/>
            </a:pPr>
            <a:r>
              <a:rPr lang="en-US" dirty="0" smtClean="0"/>
              <a:t>Each week you will be graded /10</a:t>
            </a:r>
          </a:p>
          <a:p>
            <a:pPr marL="457200" indent="-457200" algn="l">
              <a:buFont typeface="Arial"/>
              <a:buChar char="•"/>
            </a:pPr>
            <a:r>
              <a:rPr lang="en-US" dirty="0" smtClean="0"/>
              <a:t>Final mark is average of all grades</a:t>
            </a:r>
          </a:p>
          <a:p>
            <a:pPr marL="457200" indent="-457200" algn="l">
              <a:buFont typeface="Arial"/>
              <a:buChar char="•"/>
            </a:pPr>
            <a:r>
              <a:rPr lang="en-US" dirty="0" smtClean="0"/>
              <a:t>No properly excused absence (e.g. job interview or family illness) = 0 for the week</a:t>
            </a:r>
          </a:p>
          <a:p>
            <a:pPr marL="457200" indent="-457200" algn="l">
              <a:buFont typeface="Arial"/>
              <a:buChar char="•"/>
            </a:pPr>
            <a:r>
              <a:rPr lang="en-US" dirty="0" smtClean="0"/>
              <a:t>Leaving early or arriving late = -2</a:t>
            </a:r>
          </a:p>
          <a:p>
            <a:pPr marL="457200" indent="-457200" algn="l">
              <a:buFont typeface="Arial"/>
              <a:buChar char="•"/>
            </a:pPr>
            <a:r>
              <a:rPr lang="en-US" dirty="0" smtClean="0"/>
              <a:t>Handing in late = -1 for each day or part of day that passes</a:t>
            </a:r>
          </a:p>
          <a:p>
            <a:pPr marL="457200" indent="-457200" algn="l">
              <a:buFont typeface="Arial"/>
              <a:buChar char="•"/>
            </a:pPr>
            <a:r>
              <a:rPr lang="en-US" dirty="0" smtClean="0"/>
              <a:t>Partial credit for partially completed assignments</a:t>
            </a:r>
          </a:p>
          <a:p>
            <a:pPr marL="457200" indent="-457200" algn="l">
              <a:buFont typeface="Arial"/>
              <a:buChar char="•"/>
            </a:pPr>
            <a:r>
              <a:rPr lang="en-US" dirty="0" smtClean="0"/>
              <a:t>No credit for corrupt PDFs</a:t>
            </a:r>
          </a:p>
          <a:p>
            <a:pPr marL="457200" indent="-457200" algn="l">
              <a:buFont typeface="Arial"/>
              <a:buChar char="•"/>
            </a:pPr>
            <a:r>
              <a:rPr lang="en-US" dirty="0" smtClean="0"/>
              <a:t>We won’t be chasing you </a:t>
            </a:r>
          </a:p>
          <a:p>
            <a:pPr marL="457200" indent="-457200" algn="l">
              <a:buFont typeface="Arial"/>
              <a:buChar char="•"/>
            </a:pPr>
            <a:r>
              <a:rPr lang="en-US" dirty="0" smtClean="0"/>
              <a:t>No excuse for not achieving 90-100%</a:t>
            </a:r>
          </a:p>
        </p:txBody>
      </p:sp>
    </p:spTree>
    <p:extLst>
      <p:ext uri="{BB962C8B-B14F-4D97-AF65-F5344CB8AC3E}">
        <p14:creationId xmlns:p14="http://schemas.microsoft.com/office/powerpoint/2010/main" val="273883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Biomedical Informatics</a:t>
            </a:r>
            <a:endParaRPr lang="en-US" dirty="0"/>
          </a:p>
        </p:txBody>
      </p:sp>
      <p:sp>
        <p:nvSpPr>
          <p:cNvPr id="5" name="Content Placeholder 4"/>
          <p:cNvSpPr>
            <a:spLocks noGrp="1"/>
          </p:cNvSpPr>
          <p:nvPr>
            <p:ph idx="1"/>
          </p:nvPr>
        </p:nvSpPr>
        <p:spPr>
          <a:xfrm>
            <a:off x="457200" y="2209801"/>
            <a:ext cx="6894155" cy="3916363"/>
          </a:xfrm>
        </p:spPr>
        <p:txBody>
          <a:bodyPr>
            <a:normAutofit fontScale="85000" lnSpcReduction="20000"/>
          </a:bodyPr>
          <a:lstStyle/>
          <a:p>
            <a:pPr marL="0" indent="0">
              <a:buNone/>
            </a:pPr>
            <a:r>
              <a:rPr lang="en-US" dirty="0" smtClean="0"/>
              <a:t>BMI is a heterogeneous field that brings together clinicians, researchers from both life sciences and physical sciences, and engineers</a:t>
            </a:r>
          </a:p>
          <a:p>
            <a:pPr marL="0" indent="0">
              <a:buNone/>
            </a:pPr>
            <a:r>
              <a:rPr lang="en-US" dirty="0" smtClean="0"/>
              <a:t>BMI training allows you to become better consumers of information gathered in:</a:t>
            </a:r>
          </a:p>
          <a:p>
            <a:pPr lvl="1"/>
            <a:r>
              <a:rPr lang="en-US" dirty="0"/>
              <a:t>Hospitals and Healthcare Practice</a:t>
            </a:r>
          </a:p>
          <a:p>
            <a:pPr lvl="1"/>
            <a:r>
              <a:rPr lang="en-US" dirty="0"/>
              <a:t>Biological and Clinical Research</a:t>
            </a:r>
          </a:p>
          <a:p>
            <a:pPr lvl="1"/>
            <a:r>
              <a:rPr lang="en-US" dirty="0"/>
              <a:t>…</a:t>
            </a:r>
          </a:p>
          <a:p>
            <a:pPr marL="0" indent="0">
              <a:buNone/>
            </a:pPr>
            <a:r>
              <a:rPr lang="en-US" dirty="0" smtClean="0"/>
              <a:t>while advancing computer science and other cross-cutting disciplines.</a:t>
            </a:r>
            <a:endParaRPr lang="en-US" dirty="0"/>
          </a:p>
          <a:p>
            <a:pPr marL="0" indent="0">
              <a:buNone/>
            </a:pPr>
            <a:r>
              <a:rPr lang="en-US" dirty="0" smtClean="0"/>
              <a:t>You don’t necessarily “train” in BMI, as much as get experience in applying informatics techniques in biomedical and/or clinical domains</a:t>
            </a:r>
          </a:p>
        </p:txBody>
      </p:sp>
    </p:spTree>
    <p:extLst>
      <p:ext uri="{BB962C8B-B14F-4D97-AF65-F5344CB8AC3E}">
        <p14:creationId xmlns:p14="http://schemas.microsoft.com/office/powerpoint/2010/main" val="297705993"/>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Theorem of Biomedical Informatics*</a:t>
            </a:r>
            <a:endParaRPr lang="en-US" dirty="0"/>
          </a:p>
        </p:txBody>
      </p:sp>
      <p:sp>
        <p:nvSpPr>
          <p:cNvPr id="3" name="Content Placeholder 2"/>
          <p:cNvSpPr>
            <a:spLocks noGrp="1"/>
          </p:cNvSpPr>
          <p:nvPr>
            <p:ph idx="1"/>
          </p:nvPr>
        </p:nvSpPr>
        <p:spPr/>
        <p:txBody>
          <a:bodyPr>
            <a:normAutofit lnSpcReduction="10000"/>
          </a:bodyPr>
          <a:lstStyle/>
          <a:p>
            <a:r>
              <a:rPr lang="en-US" sz="1800" i="1" dirty="0" smtClean="0">
                <a:solidFill>
                  <a:schemeClr val="accent2">
                    <a:lumMod val="75000"/>
                  </a:schemeClr>
                </a:solidFill>
                <a:latin typeface="Arial"/>
                <a:cs typeface="Arial"/>
              </a:rPr>
              <a:t>“</a:t>
            </a:r>
            <a:r>
              <a:rPr lang="en-US" sz="1800" i="1" dirty="0">
                <a:solidFill>
                  <a:schemeClr val="accent2">
                    <a:lumMod val="75000"/>
                  </a:schemeClr>
                </a:solidFill>
                <a:latin typeface="Arial"/>
                <a:cs typeface="Arial"/>
              </a:rPr>
              <a:t>A person working in partnership with an information resource is ‘better’ than that same person unassisted.</a:t>
            </a:r>
            <a:r>
              <a:rPr lang="en-US" sz="1800" i="1" dirty="0" smtClean="0">
                <a:solidFill>
                  <a:schemeClr val="accent2">
                    <a:lumMod val="75000"/>
                  </a:schemeClr>
                </a:solidFill>
                <a:latin typeface="Arial"/>
                <a:cs typeface="Arial"/>
              </a:rPr>
              <a:t>”</a:t>
            </a:r>
            <a:endParaRPr lang="en-US" sz="1800" i="1" dirty="0">
              <a:solidFill>
                <a:schemeClr val="accent2">
                  <a:lumMod val="75000"/>
                </a:schemeClr>
              </a:solidFill>
              <a:latin typeface="Arial"/>
              <a:cs typeface="Arial"/>
            </a:endParaRPr>
          </a:p>
          <a:p>
            <a:endParaRPr lang="en-US" sz="1800" i="1" dirty="0" smtClean="0">
              <a:solidFill>
                <a:schemeClr val="accent2">
                  <a:lumMod val="75000"/>
                </a:schemeClr>
              </a:solidFill>
              <a:latin typeface="Arial"/>
              <a:cs typeface="Arial"/>
            </a:endParaRPr>
          </a:p>
          <a:p>
            <a:endParaRPr lang="en-US" sz="1800" i="1" dirty="0">
              <a:solidFill>
                <a:schemeClr val="accent2">
                  <a:lumMod val="75000"/>
                </a:schemeClr>
              </a:solidFill>
              <a:latin typeface="Arial"/>
              <a:cs typeface="Arial"/>
            </a:endParaRPr>
          </a:p>
          <a:p>
            <a:endParaRPr lang="en-US" sz="1800" i="1" dirty="0" smtClean="0">
              <a:solidFill>
                <a:schemeClr val="accent2">
                  <a:lumMod val="75000"/>
                </a:schemeClr>
              </a:solidFill>
              <a:latin typeface="Arial"/>
              <a:cs typeface="Arial"/>
            </a:endParaRPr>
          </a:p>
          <a:p>
            <a:r>
              <a:rPr lang="en-US" sz="1800" i="1" dirty="0" smtClean="0">
                <a:solidFill>
                  <a:schemeClr val="accent2">
                    <a:lumMod val="75000"/>
                  </a:schemeClr>
                </a:solidFill>
                <a:latin typeface="Arial"/>
                <a:cs typeface="Arial"/>
              </a:rPr>
              <a:t>In </a:t>
            </a:r>
            <a:r>
              <a:rPr lang="en-US" sz="1800" i="1" dirty="0">
                <a:solidFill>
                  <a:schemeClr val="accent2">
                    <a:lumMod val="75000"/>
                  </a:schemeClr>
                </a:solidFill>
                <a:latin typeface="Arial"/>
                <a:cs typeface="Arial"/>
              </a:rPr>
              <a:t>order for the theorem to hold, the resource must offer something that the person does not already </a:t>
            </a:r>
            <a:r>
              <a:rPr lang="en-US" sz="1800" i="1" dirty="0" smtClean="0">
                <a:solidFill>
                  <a:schemeClr val="accent2">
                    <a:lumMod val="75000"/>
                  </a:schemeClr>
                </a:solidFill>
                <a:latin typeface="Arial"/>
                <a:cs typeface="Arial"/>
              </a:rPr>
              <a:t>know</a:t>
            </a:r>
          </a:p>
          <a:p>
            <a:r>
              <a:rPr lang="en-US" sz="1800" i="1" dirty="0">
                <a:solidFill>
                  <a:schemeClr val="accent2">
                    <a:lumMod val="75000"/>
                  </a:schemeClr>
                </a:solidFill>
                <a:latin typeface="Arial"/>
                <a:cs typeface="Arial"/>
              </a:rPr>
              <a:t>Whether the theorem holds depends on an interaction between person and resource, the results of which cannot be predicted in </a:t>
            </a:r>
            <a:r>
              <a:rPr lang="en-US" sz="1800" i="1" dirty="0" smtClean="0">
                <a:solidFill>
                  <a:schemeClr val="accent2">
                    <a:lumMod val="75000"/>
                  </a:schemeClr>
                </a:solidFill>
                <a:latin typeface="Arial"/>
                <a:cs typeface="Arial"/>
              </a:rPr>
              <a:t>advance</a:t>
            </a:r>
            <a:endParaRPr lang="en-US" sz="1800" i="1" dirty="0">
              <a:solidFill>
                <a:schemeClr val="accent2">
                  <a:lumMod val="75000"/>
                </a:schemeClr>
              </a:solidFill>
              <a:latin typeface="Arial"/>
              <a:cs typeface="Aria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313" y="2979810"/>
            <a:ext cx="3518605" cy="66866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457199" y="6275865"/>
            <a:ext cx="4319588" cy="435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3600" b="1" baseline="-25000" dirty="0" smtClean="0">
                <a:latin typeface="Arial" charset="0"/>
              </a:rPr>
              <a:t>*</a:t>
            </a:r>
            <a:r>
              <a:rPr lang="en-GB" sz="1200" b="1" dirty="0" smtClean="0">
                <a:latin typeface="Arial" charset="0"/>
              </a:rPr>
              <a:t> Friedman </a:t>
            </a:r>
            <a:r>
              <a:rPr lang="en-GB" sz="1200" b="1" dirty="0">
                <a:latin typeface="Arial" charset="0"/>
              </a:rPr>
              <a:t>C P J Am Med Inform </a:t>
            </a:r>
            <a:r>
              <a:rPr lang="en-GB" sz="1200" b="1" dirty="0" err="1">
                <a:latin typeface="Arial" charset="0"/>
              </a:rPr>
              <a:t>Assoc</a:t>
            </a:r>
            <a:r>
              <a:rPr lang="en-GB" sz="1200" b="1" dirty="0">
                <a:latin typeface="Arial" charset="0"/>
              </a:rPr>
              <a:t> 2009;16:169-170</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313" y="3735489"/>
            <a:ext cx="2264338" cy="63000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 name="TextBox 7"/>
          <p:cNvSpPr txBox="1"/>
          <p:nvPr/>
        </p:nvSpPr>
        <p:spPr>
          <a:xfrm>
            <a:off x="856975" y="3164805"/>
            <a:ext cx="1678314" cy="369332"/>
          </a:xfrm>
          <a:prstGeom prst="rect">
            <a:avLst/>
          </a:prstGeom>
          <a:noFill/>
        </p:spPr>
        <p:txBody>
          <a:bodyPr wrap="none" rtlCol="0">
            <a:spAutoFit/>
          </a:bodyPr>
          <a:lstStyle/>
          <a:p>
            <a:r>
              <a:rPr lang="en-US" dirty="0" smtClean="0">
                <a:solidFill>
                  <a:prstClr val="black"/>
                </a:solidFill>
              </a:rPr>
              <a:t>Informatics is:</a:t>
            </a:r>
            <a:endParaRPr lang="en-US" dirty="0">
              <a:solidFill>
                <a:prstClr val="black"/>
              </a:solidFill>
            </a:endParaRPr>
          </a:p>
        </p:txBody>
      </p:sp>
      <p:sp>
        <p:nvSpPr>
          <p:cNvPr id="9" name="TextBox 8"/>
          <p:cNvSpPr txBox="1"/>
          <p:nvPr/>
        </p:nvSpPr>
        <p:spPr>
          <a:xfrm>
            <a:off x="856975" y="3865101"/>
            <a:ext cx="2112365" cy="369332"/>
          </a:xfrm>
          <a:prstGeom prst="rect">
            <a:avLst/>
          </a:prstGeom>
          <a:noFill/>
        </p:spPr>
        <p:txBody>
          <a:bodyPr wrap="none" rtlCol="0">
            <a:spAutoFit/>
          </a:bodyPr>
          <a:lstStyle/>
          <a:p>
            <a:r>
              <a:rPr lang="en-US" dirty="0" smtClean="0">
                <a:solidFill>
                  <a:prstClr val="black"/>
                </a:solidFill>
              </a:rPr>
              <a:t>Informatics is </a:t>
            </a:r>
            <a:r>
              <a:rPr lang="en-US" b="1" dirty="0" smtClean="0">
                <a:solidFill>
                  <a:prstClr val="black"/>
                </a:solidFill>
              </a:rPr>
              <a:t>not</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2055210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BMI &amp; Technological Advances</a:t>
            </a:r>
            <a:endParaRPr lang="en-US" sz="3200" dirty="0"/>
          </a:p>
        </p:txBody>
      </p:sp>
      <p:sp>
        <p:nvSpPr>
          <p:cNvPr id="4" name="Content Placeholder 3"/>
          <p:cNvSpPr>
            <a:spLocks noGrp="1"/>
          </p:cNvSpPr>
          <p:nvPr>
            <p:ph idx="1"/>
          </p:nvPr>
        </p:nvSpPr>
        <p:spPr>
          <a:xfrm>
            <a:off x="457199" y="2209801"/>
            <a:ext cx="6709452" cy="3916363"/>
          </a:xfrm>
        </p:spPr>
        <p:txBody>
          <a:bodyPr/>
          <a:lstStyle/>
          <a:p>
            <a:r>
              <a:rPr lang="en-US" b="1" dirty="0" smtClean="0"/>
              <a:t>1890</a:t>
            </a:r>
            <a:r>
              <a:rPr lang="en-US" dirty="0"/>
              <a:t>:</a:t>
            </a:r>
            <a:r>
              <a:rPr lang="en-US" dirty="0" smtClean="0"/>
              <a:t> Herman Hollerith. Punch Cards data processing for US Census leading to mature public </a:t>
            </a:r>
            <a:r>
              <a:rPr lang="en-US" dirty="0"/>
              <a:t>health </a:t>
            </a:r>
            <a:r>
              <a:rPr lang="en-US" dirty="0" smtClean="0"/>
              <a:t>and epidemiological surveys (1920 – 1940s)</a:t>
            </a:r>
          </a:p>
          <a:p>
            <a:r>
              <a:rPr lang="en-US" b="1" dirty="0" smtClean="0"/>
              <a:t>1950 – 60s:</a:t>
            </a:r>
            <a:r>
              <a:rPr lang="en-US" dirty="0" smtClean="0"/>
              <a:t> Decision support &amp; Hospital Information Systems (</a:t>
            </a:r>
            <a:r>
              <a:rPr lang="en-US" sz="1600" dirty="0" smtClean="0"/>
              <a:t>solve pressing information management problems</a:t>
            </a:r>
            <a:r>
              <a:rPr lang="en-US" dirty="0" smtClean="0"/>
              <a:t>).. E.g. MEDINET</a:t>
            </a:r>
          </a:p>
          <a:p>
            <a:r>
              <a:rPr lang="en-US" b="1" dirty="0" smtClean="0"/>
              <a:t>1970s:</a:t>
            </a:r>
            <a:r>
              <a:rPr lang="en-US" dirty="0" smtClean="0"/>
              <a:t> Minicomputers that could be collocated with physicians or point-of-care — more manageable goals</a:t>
            </a:r>
            <a:endParaRPr lang="en-US" b="1" dirty="0"/>
          </a:p>
        </p:txBody>
      </p:sp>
      <p:pic>
        <p:nvPicPr>
          <p:cNvPr id="2" name="Picture 1"/>
          <p:cNvPicPr>
            <a:picLocks noChangeAspect="1"/>
          </p:cNvPicPr>
          <p:nvPr/>
        </p:nvPicPr>
        <p:blipFill rotWithShape="1">
          <a:blip r:embed="rId3"/>
          <a:srcRect b="18158"/>
          <a:stretch/>
        </p:blipFill>
        <p:spPr>
          <a:xfrm>
            <a:off x="7056296" y="2209802"/>
            <a:ext cx="1868001" cy="2107799"/>
          </a:xfrm>
          <a:prstGeom prst="rect">
            <a:avLst/>
          </a:prstGeom>
        </p:spPr>
      </p:pic>
    </p:spTree>
    <p:extLst>
      <p:ext uri="{BB962C8B-B14F-4D97-AF65-F5344CB8AC3E}">
        <p14:creationId xmlns:p14="http://schemas.microsoft.com/office/powerpoint/2010/main" val="1632425385"/>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0665" y="323850"/>
            <a:ext cx="8688387" cy="666751"/>
          </a:xfrm>
        </p:spPr>
        <p:txBody>
          <a:bodyPr/>
          <a:lstStyle/>
          <a:p>
            <a:pPr eaLnBrk="1" hangingPunct="1"/>
            <a:r>
              <a:rPr lang="en-US" sz="3600" b="1">
                <a:latin typeface="Helvetica" charset="0"/>
              </a:rPr>
              <a:t>Biomedical Informatics in Perspective</a:t>
            </a:r>
          </a:p>
        </p:txBody>
      </p:sp>
      <p:sp>
        <p:nvSpPr>
          <p:cNvPr id="23555" name="Text Box 3"/>
          <p:cNvSpPr txBox="1">
            <a:spLocks noChangeArrowheads="1"/>
          </p:cNvSpPr>
          <p:nvPr/>
        </p:nvSpPr>
        <p:spPr bwMode="auto">
          <a:xfrm>
            <a:off x="2971800" y="1600201"/>
            <a:ext cx="4876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b="1" smtClean="0">
                <a:solidFill>
                  <a:prstClr val="black"/>
                </a:solidFill>
                <a:latin typeface="Helvetica" charset="0"/>
              </a:rPr>
              <a:t>    Biomedical Informatics Methods, Techniques, and Theories</a:t>
            </a:r>
          </a:p>
        </p:txBody>
      </p:sp>
      <p:sp>
        <p:nvSpPr>
          <p:cNvPr id="23556" name="Text Box 4"/>
          <p:cNvSpPr txBox="1">
            <a:spLocks noChangeArrowheads="1"/>
          </p:cNvSpPr>
          <p:nvPr/>
        </p:nvSpPr>
        <p:spPr bwMode="auto">
          <a:xfrm>
            <a:off x="2552700" y="6029326"/>
            <a:ext cx="18097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prstClr val="black"/>
                </a:solidFill>
                <a:latin typeface="Helvetica" charset="0"/>
              </a:rPr>
              <a:t>Applied Informatics</a:t>
            </a:r>
          </a:p>
        </p:txBody>
      </p:sp>
      <p:sp>
        <p:nvSpPr>
          <p:cNvPr id="23557" name="Line 5"/>
          <p:cNvSpPr>
            <a:spLocks noChangeShapeType="1"/>
          </p:cNvSpPr>
          <p:nvPr/>
        </p:nvSpPr>
        <p:spPr bwMode="auto">
          <a:xfrm flipH="1">
            <a:off x="3840957" y="2438401"/>
            <a:ext cx="588962" cy="3571875"/>
          </a:xfrm>
          <a:prstGeom prst="line">
            <a:avLst/>
          </a:prstGeom>
          <a:noFill/>
          <a:ln w="28575">
            <a:solidFill>
              <a:schemeClr val="tx1"/>
            </a:solidFill>
            <a:round/>
            <a:headEnd type="none" w="med" len="me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nvGrpSpPr>
          <p:cNvPr id="2" name="Group 6"/>
          <p:cNvGrpSpPr>
            <a:grpSpLocks/>
          </p:cNvGrpSpPr>
          <p:nvPr/>
        </p:nvGrpSpPr>
        <p:grpSpPr bwMode="auto">
          <a:xfrm>
            <a:off x="4254502" y="3967163"/>
            <a:ext cx="4124325" cy="2490787"/>
            <a:chOff x="2680" y="2499"/>
            <a:chExt cx="2598" cy="1569"/>
          </a:xfrm>
        </p:grpSpPr>
        <p:sp>
          <p:nvSpPr>
            <p:cNvPr id="23575" name="Text Box 7"/>
            <p:cNvSpPr txBox="1">
              <a:spLocks noChangeArrowheads="1"/>
            </p:cNvSpPr>
            <p:nvPr/>
          </p:nvSpPr>
          <p:spPr bwMode="auto">
            <a:xfrm>
              <a:off x="4356" y="3312"/>
              <a:ext cx="922" cy="756"/>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dirty="0" smtClean="0">
                  <a:solidFill>
                    <a:srgbClr val="EAEBDE"/>
                  </a:solidFill>
                  <a:latin typeface="Helvetica" charset="0"/>
                </a:rPr>
                <a:t>Clinical or Biomedical Domain of Interest</a:t>
              </a:r>
            </a:p>
          </p:txBody>
        </p:sp>
        <p:sp>
          <p:nvSpPr>
            <p:cNvPr id="23576" name="Arc 8"/>
            <p:cNvSpPr>
              <a:spLocks/>
            </p:cNvSpPr>
            <p:nvPr/>
          </p:nvSpPr>
          <p:spPr bwMode="auto">
            <a:xfrm rot="-5400000">
              <a:off x="3004" y="2402"/>
              <a:ext cx="1032" cy="1680"/>
            </a:xfrm>
            <a:custGeom>
              <a:avLst/>
              <a:gdLst>
                <a:gd name="T0" fmla="*/ 0 w 21600"/>
                <a:gd name="T1" fmla="*/ 0 h 40623"/>
                <a:gd name="T2" fmla="*/ 0 w 21600"/>
                <a:gd name="T3" fmla="*/ 0 h 40623"/>
                <a:gd name="T4" fmla="*/ 0 w 21600"/>
                <a:gd name="T5" fmla="*/ 0 h 40623"/>
                <a:gd name="T6" fmla="*/ 0 60000 65536"/>
                <a:gd name="T7" fmla="*/ 0 60000 65536"/>
                <a:gd name="T8" fmla="*/ 0 60000 65536"/>
                <a:gd name="T9" fmla="*/ 0 w 21600"/>
                <a:gd name="T10" fmla="*/ 0 h 40623"/>
                <a:gd name="T11" fmla="*/ 21600 w 21600"/>
                <a:gd name="T12" fmla="*/ 40623 h 40623"/>
              </a:gdLst>
              <a:ahLst/>
              <a:cxnLst>
                <a:cxn ang="T6">
                  <a:pos x="T0" y="T1"/>
                </a:cxn>
                <a:cxn ang="T7">
                  <a:pos x="T2" y="T3"/>
                </a:cxn>
                <a:cxn ang="T8">
                  <a:pos x="T4" y="T5"/>
                </a:cxn>
              </a:cxnLst>
              <a:rect l="T9" t="T10" r="T11" b="T12"/>
              <a:pathLst>
                <a:path w="21600" h="40623" fill="none" extrusionOk="0">
                  <a:moveTo>
                    <a:pt x="2130" y="0"/>
                  </a:moveTo>
                  <a:cubicBezTo>
                    <a:pt x="13180" y="1095"/>
                    <a:pt x="21600" y="10390"/>
                    <a:pt x="21600" y="21495"/>
                  </a:cubicBezTo>
                  <a:cubicBezTo>
                    <a:pt x="21600" y="29525"/>
                    <a:pt x="17144" y="36893"/>
                    <a:pt x="10033" y="40623"/>
                  </a:cubicBezTo>
                </a:path>
                <a:path w="21600" h="40623" stroke="0" extrusionOk="0">
                  <a:moveTo>
                    <a:pt x="2130" y="0"/>
                  </a:moveTo>
                  <a:cubicBezTo>
                    <a:pt x="13180" y="1095"/>
                    <a:pt x="21600" y="10390"/>
                    <a:pt x="21600" y="21495"/>
                  </a:cubicBezTo>
                  <a:cubicBezTo>
                    <a:pt x="21600" y="29525"/>
                    <a:pt x="17144" y="36893"/>
                    <a:pt x="10033" y="40623"/>
                  </a:cubicBezTo>
                  <a:lnTo>
                    <a:pt x="0" y="21495"/>
                  </a:lnTo>
                  <a:lnTo>
                    <a:pt x="2130" y="0"/>
                  </a:lnTo>
                  <a:close/>
                </a:path>
              </a:pathLst>
            </a:custGeom>
            <a:noFill/>
            <a:ln w="2857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7" name="Text Box 9"/>
            <p:cNvSpPr txBox="1">
              <a:spLocks noChangeArrowheads="1"/>
            </p:cNvSpPr>
            <p:nvPr/>
          </p:nvSpPr>
          <p:spPr bwMode="auto">
            <a:xfrm>
              <a:off x="3342" y="2499"/>
              <a:ext cx="12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Contributes to….</a:t>
              </a:r>
            </a:p>
          </p:txBody>
        </p:sp>
      </p:grpSp>
      <p:grpSp>
        <p:nvGrpSpPr>
          <p:cNvPr id="3" name="Group 10"/>
          <p:cNvGrpSpPr>
            <a:grpSpLocks/>
          </p:cNvGrpSpPr>
          <p:nvPr/>
        </p:nvGrpSpPr>
        <p:grpSpPr bwMode="auto">
          <a:xfrm>
            <a:off x="4343404" y="6019801"/>
            <a:ext cx="2532063" cy="862013"/>
            <a:chOff x="2736" y="3792"/>
            <a:chExt cx="1595" cy="543"/>
          </a:xfrm>
        </p:grpSpPr>
        <p:sp>
          <p:nvSpPr>
            <p:cNvPr id="23573" name="Arc 11"/>
            <p:cNvSpPr>
              <a:spLocks/>
            </p:cNvSpPr>
            <p:nvPr/>
          </p:nvSpPr>
          <p:spPr bwMode="auto">
            <a:xfrm flipV="1">
              <a:off x="2736" y="3792"/>
              <a:ext cx="1584" cy="192"/>
            </a:xfrm>
            <a:custGeom>
              <a:avLst/>
              <a:gdLst>
                <a:gd name="T0" fmla="*/ 0 w 21600"/>
                <a:gd name="T1" fmla="*/ 0 h 21595"/>
                <a:gd name="T2" fmla="*/ 0 w 21600"/>
                <a:gd name="T3" fmla="*/ 0 h 21595"/>
                <a:gd name="T4" fmla="*/ 0 w 21600"/>
                <a:gd name="T5" fmla="*/ 0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452" y="-1"/>
                  </a:moveTo>
                  <a:cubicBezTo>
                    <a:pt x="12202" y="245"/>
                    <a:pt x="21600" y="9841"/>
                    <a:pt x="21600" y="21595"/>
                  </a:cubicBezTo>
                </a:path>
                <a:path w="21600" h="21595" stroke="0" extrusionOk="0">
                  <a:moveTo>
                    <a:pt x="452" y="-1"/>
                  </a:moveTo>
                  <a:cubicBezTo>
                    <a:pt x="12202" y="245"/>
                    <a:pt x="21600" y="9841"/>
                    <a:pt x="21600" y="21595"/>
                  </a:cubicBezTo>
                  <a:lnTo>
                    <a:pt x="0" y="21595"/>
                  </a:lnTo>
                  <a:lnTo>
                    <a:pt x="452" y="-1"/>
                  </a:lnTo>
                  <a:close/>
                </a:path>
              </a:pathLst>
            </a:custGeom>
            <a:noFill/>
            <a:ln w="28575">
              <a:solidFill>
                <a:schemeClr val="tx1"/>
              </a:solidFill>
              <a:round/>
              <a:headEnd type="arrow" w="med" len="me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4" name="Text Box 12"/>
            <p:cNvSpPr txBox="1">
              <a:spLocks noChangeArrowheads="1"/>
            </p:cNvSpPr>
            <p:nvPr/>
          </p:nvSpPr>
          <p:spPr bwMode="auto">
            <a:xfrm>
              <a:off x="3180" y="3928"/>
              <a:ext cx="1151"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Helps motivate</a:t>
              </a:r>
            </a:p>
            <a:p>
              <a:pPr eaLnBrk="1" fontAlgn="base" hangingPunct="1">
                <a:spcBef>
                  <a:spcPct val="0"/>
                </a:spcBef>
                <a:spcAft>
                  <a:spcPct val="0"/>
                </a:spcAft>
              </a:pPr>
              <a:r>
                <a:rPr lang="en-US" b="1" dirty="0" smtClean="0">
                  <a:solidFill>
                    <a:prstClr val="black"/>
                  </a:solidFill>
                  <a:latin typeface="Helvetica" charset="0"/>
                </a:rPr>
                <a:t>and drive …</a:t>
              </a:r>
            </a:p>
          </p:txBody>
        </p:sp>
      </p:grpSp>
      <p:grpSp>
        <p:nvGrpSpPr>
          <p:cNvPr id="4" name="Group 13"/>
          <p:cNvGrpSpPr>
            <a:grpSpLocks/>
          </p:cNvGrpSpPr>
          <p:nvPr/>
        </p:nvGrpSpPr>
        <p:grpSpPr bwMode="auto">
          <a:xfrm>
            <a:off x="325440" y="2362201"/>
            <a:ext cx="3760787" cy="1436688"/>
            <a:chOff x="205" y="1488"/>
            <a:chExt cx="2369" cy="905"/>
          </a:xfrm>
        </p:grpSpPr>
        <p:sp>
          <p:nvSpPr>
            <p:cNvPr id="23570" name="Text Box 14"/>
            <p:cNvSpPr txBox="1">
              <a:spLocks noChangeArrowheads="1"/>
            </p:cNvSpPr>
            <p:nvPr/>
          </p:nvSpPr>
          <p:spPr bwMode="auto">
            <a:xfrm>
              <a:off x="205" y="1728"/>
              <a:ext cx="803" cy="407"/>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Computer</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23571" name="Arc 15"/>
            <p:cNvSpPr>
              <a:spLocks/>
            </p:cNvSpPr>
            <p:nvPr/>
          </p:nvSpPr>
          <p:spPr bwMode="auto">
            <a:xfrm flipV="1">
              <a:off x="883" y="1488"/>
              <a:ext cx="1661" cy="672"/>
            </a:xfrm>
            <a:custGeom>
              <a:avLst/>
              <a:gdLst>
                <a:gd name="T0" fmla="*/ 0 w 23360"/>
                <a:gd name="T1" fmla="*/ 0 h 23636"/>
                <a:gd name="T2" fmla="*/ 0 w 23360"/>
                <a:gd name="T3" fmla="*/ 0 h 23636"/>
                <a:gd name="T4" fmla="*/ 0 w 23360"/>
                <a:gd name="T5" fmla="*/ 0 h 23636"/>
                <a:gd name="T6" fmla="*/ 0 60000 65536"/>
                <a:gd name="T7" fmla="*/ 0 60000 65536"/>
                <a:gd name="T8" fmla="*/ 0 60000 65536"/>
                <a:gd name="T9" fmla="*/ 0 w 23360"/>
                <a:gd name="T10" fmla="*/ 0 h 23636"/>
                <a:gd name="T11" fmla="*/ 23360 w 23360"/>
                <a:gd name="T12" fmla="*/ 23636 h 23636"/>
              </a:gdLst>
              <a:ahLst/>
              <a:cxnLst>
                <a:cxn ang="T6">
                  <a:pos x="T0" y="T1"/>
                </a:cxn>
                <a:cxn ang="T7">
                  <a:pos x="T2" y="T3"/>
                </a:cxn>
                <a:cxn ang="T8">
                  <a:pos x="T4" y="T5"/>
                </a:cxn>
              </a:cxnLst>
              <a:rect l="T9" t="T10" r="T11" b="T12"/>
              <a:pathLst>
                <a:path w="23360" h="23636" fill="none" extrusionOk="0">
                  <a:moveTo>
                    <a:pt x="-1" y="71"/>
                  </a:moveTo>
                  <a:cubicBezTo>
                    <a:pt x="585" y="23"/>
                    <a:pt x="1172" y="-1"/>
                    <a:pt x="1760" y="0"/>
                  </a:cubicBezTo>
                  <a:cubicBezTo>
                    <a:pt x="13689" y="0"/>
                    <a:pt x="23360" y="9670"/>
                    <a:pt x="23360" y="21600"/>
                  </a:cubicBezTo>
                  <a:cubicBezTo>
                    <a:pt x="23360" y="22279"/>
                    <a:pt x="23327" y="22959"/>
                    <a:pt x="23263" y="23635"/>
                  </a:cubicBezTo>
                </a:path>
                <a:path w="23360" h="23636" stroke="0" extrusionOk="0">
                  <a:moveTo>
                    <a:pt x="-1" y="71"/>
                  </a:moveTo>
                  <a:cubicBezTo>
                    <a:pt x="585" y="23"/>
                    <a:pt x="1172" y="-1"/>
                    <a:pt x="1760" y="0"/>
                  </a:cubicBezTo>
                  <a:cubicBezTo>
                    <a:pt x="13689" y="0"/>
                    <a:pt x="23360" y="9670"/>
                    <a:pt x="23360" y="21600"/>
                  </a:cubicBezTo>
                  <a:cubicBezTo>
                    <a:pt x="23360" y="22279"/>
                    <a:pt x="23327" y="22959"/>
                    <a:pt x="23263" y="23635"/>
                  </a:cubicBezTo>
                  <a:lnTo>
                    <a:pt x="1760" y="21600"/>
                  </a:lnTo>
                  <a:lnTo>
                    <a:pt x="-1" y="71"/>
                  </a:lnTo>
                  <a:close/>
                </a:path>
              </a:pathLst>
            </a:custGeom>
            <a:noFill/>
            <a:ln w="2857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72" name="Text Box 16"/>
            <p:cNvSpPr txBox="1">
              <a:spLocks noChangeArrowheads="1"/>
            </p:cNvSpPr>
            <p:nvPr/>
          </p:nvSpPr>
          <p:spPr bwMode="auto">
            <a:xfrm>
              <a:off x="1488" y="2160"/>
              <a:ext cx="108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dirty="0" smtClean="0">
                  <a:solidFill>
                    <a:prstClr val="black"/>
                  </a:solidFill>
                  <a:latin typeface="Helvetica" charset="0"/>
                </a:rPr>
                <a:t>Helps drive …</a:t>
              </a:r>
            </a:p>
          </p:txBody>
        </p:sp>
      </p:grpSp>
      <p:grpSp>
        <p:nvGrpSpPr>
          <p:cNvPr id="5" name="Group 17"/>
          <p:cNvGrpSpPr>
            <a:grpSpLocks/>
          </p:cNvGrpSpPr>
          <p:nvPr/>
        </p:nvGrpSpPr>
        <p:grpSpPr bwMode="auto">
          <a:xfrm>
            <a:off x="365127" y="1508125"/>
            <a:ext cx="3140075" cy="1082675"/>
            <a:chOff x="230" y="950"/>
            <a:chExt cx="1978" cy="578"/>
          </a:xfrm>
        </p:grpSpPr>
        <p:sp>
          <p:nvSpPr>
            <p:cNvPr id="23568" name="Arc 18"/>
            <p:cNvSpPr>
              <a:spLocks/>
            </p:cNvSpPr>
            <p:nvPr/>
          </p:nvSpPr>
          <p:spPr bwMode="auto">
            <a:xfrm flipH="1">
              <a:off x="672" y="1055"/>
              <a:ext cx="1536" cy="473"/>
            </a:xfrm>
            <a:custGeom>
              <a:avLst/>
              <a:gdLst>
                <a:gd name="T0" fmla="*/ 0 w 21600"/>
                <a:gd name="T1" fmla="*/ 0 h 23636"/>
                <a:gd name="T2" fmla="*/ 0 w 21600"/>
                <a:gd name="T3" fmla="*/ 0 h 23636"/>
                <a:gd name="T4" fmla="*/ 0 w 21600"/>
                <a:gd name="T5" fmla="*/ 0 h 23636"/>
                <a:gd name="T6" fmla="*/ 0 60000 65536"/>
                <a:gd name="T7" fmla="*/ 0 60000 65536"/>
                <a:gd name="T8" fmla="*/ 0 60000 65536"/>
                <a:gd name="T9" fmla="*/ 0 w 21600"/>
                <a:gd name="T10" fmla="*/ 0 h 23636"/>
                <a:gd name="T11" fmla="*/ 21600 w 21600"/>
                <a:gd name="T12" fmla="*/ 23636 h 23636"/>
              </a:gdLst>
              <a:ahLst/>
              <a:cxnLst>
                <a:cxn ang="T6">
                  <a:pos x="T0" y="T1"/>
                </a:cxn>
                <a:cxn ang="T7">
                  <a:pos x="T2" y="T3"/>
                </a:cxn>
                <a:cxn ang="T8">
                  <a:pos x="T4" y="T5"/>
                </a:cxn>
              </a:cxnLst>
              <a:rect l="T9" t="T10" r="T11" b="T12"/>
              <a:pathLst>
                <a:path w="21600" h="23636" fill="none" extrusionOk="0">
                  <a:moveTo>
                    <a:pt x="-1" y="0"/>
                  </a:moveTo>
                  <a:cubicBezTo>
                    <a:pt x="11929" y="0"/>
                    <a:pt x="21600" y="9670"/>
                    <a:pt x="21600" y="21600"/>
                  </a:cubicBezTo>
                  <a:cubicBezTo>
                    <a:pt x="21600" y="22279"/>
                    <a:pt x="21567" y="22959"/>
                    <a:pt x="21503" y="23635"/>
                  </a:cubicBezTo>
                </a:path>
                <a:path w="21600" h="23636" stroke="0" extrusionOk="0">
                  <a:moveTo>
                    <a:pt x="-1" y="0"/>
                  </a:moveTo>
                  <a:cubicBezTo>
                    <a:pt x="11929" y="0"/>
                    <a:pt x="21600" y="9670"/>
                    <a:pt x="21600" y="21600"/>
                  </a:cubicBezTo>
                  <a:cubicBezTo>
                    <a:pt x="21600" y="22279"/>
                    <a:pt x="21567" y="22959"/>
                    <a:pt x="21503" y="23635"/>
                  </a:cubicBezTo>
                  <a:lnTo>
                    <a:pt x="0" y="21600"/>
                  </a:lnTo>
                  <a:lnTo>
                    <a:pt x="-1" y="0"/>
                  </a:lnTo>
                  <a:close/>
                </a:path>
              </a:pathLst>
            </a:custGeom>
            <a:noFill/>
            <a:ln w="2857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23569" name="Text Box 19"/>
            <p:cNvSpPr txBox="1">
              <a:spLocks noChangeArrowheads="1"/>
            </p:cNvSpPr>
            <p:nvPr/>
          </p:nvSpPr>
          <p:spPr bwMode="auto">
            <a:xfrm>
              <a:off x="230" y="950"/>
              <a:ext cx="1150" cy="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b="1" smtClean="0">
                  <a:solidFill>
                    <a:prstClr val="black"/>
                  </a:solidFill>
                  <a:latin typeface="Helvetica" charset="0"/>
                </a:rPr>
                <a:t>Contribute to...</a:t>
              </a:r>
            </a:p>
          </p:txBody>
        </p:sp>
      </p:grpSp>
      <p:sp>
        <p:nvSpPr>
          <p:cNvPr id="427028" name="Text Box 20"/>
          <p:cNvSpPr txBox="1">
            <a:spLocks noChangeArrowheads="1"/>
          </p:cNvSpPr>
          <p:nvPr/>
        </p:nvSpPr>
        <p:spPr bwMode="auto">
          <a:xfrm>
            <a:off x="380705" y="2743201"/>
            <a:ext cx="1146768" cy="646331"/>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Decision</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427029" name="Text Box 21"/>
          <p:cNvSpPr txBox="1">
            <a:spLocks noChangeArrowheads="1"/>
          </p:cNvSpPr>
          <p:nvPr/>
        </p:nvSpPr>
        <p:spPr bwMode="auto">
          <a:xfrm>
            <a:off x="381203" y="2743201"/>
            <a:ext cx="1236261" cy="646331"/>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Cognitive</a:t>
            </a:r>
          </a:p>
          <a:p>
            <a:pPr algn="ctr" eaLnBrk="1" fontAlgn="base" hangingPunct="1">
              <a:spcBef>
                <a:spcPct val="0"/>
              </a:spcBef>
              <a:spcAft>
                <a:spcPct val="0"/>
              </a:spcAft>
            </a:pPr>
            <a:r>
              <a:rPr lang="en-US" b="1" smtClean="0">
                <a:solidFill>
                  <a:srgbClr val="EAEBDE"/>
                </a:solidFill>
                <a:latin typeface="Helvetica" charset="0"/>
              </a:rPr>
              <a:t>Science</a:t>
            </a:r>
          </a:p>
        </p:txBody>
      </p:sp>
      <p:sp>
        <p:nvSpPr>
          <p:cNvPr id="427030" name="Text Box 22"/>
          <p:cNvSpPr txBox="1">
            <a:spLocks noChangeArrowheads="1"/>
          </p:cNvSpPr>
          <p:nvPr/>
        </p:nvSpPr>
        <p:spPr bwMode="auto">
          <a:xfrm>
            <a:off x="228609" y="2743201"/>
            <a:ext cx="1454132" cy="646331"/>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Information</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427031" name="Text Box 23"/>
          <p:cNvSpPr txBox="1">
            <a:spLocks noChangeArrowheads="1"/>
          </p:cNvSpPr>
          <p:nvPr/>
        </p:nvSpPr>
        <p:spPr bwMode="auto">
          <a:xfrm>
            <a:off x="146054" y="2743201"/>
            <a:ext cx="1608133" cy="646331"/>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Management</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427032" name="Text Box 24"/>
          <p:cNvSpPr txBox="1">
            <a:spLocks noChangeArrowheads="1"/>
          </p:cNvSpPr>
          <p:nvPr/>
        </p:nvSpPr>
        <p:spPr bwMode="auto">
          <a:xfrm>
            <a:off x="222079" y="2590800"/>
            <a:ext cx="1479892" cy="923330"/>
          </a:xfrm>
          <a:prstGeom prst="rect">
            <a:avLst/>
          </a:prstGeom>
          <a:solidFill>
            <a:srgbClr val="00B0F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fontAlgn="base" hangingPunct="1">
              <a:spcBef>
                <a:spcPct val="0"/>
              </a:spcBef>
              <a:spcAft>
                <a:spcPct val="0"/>
              </a:spcAft>
            </a:pPr>
            <a:r>
              <a:rPr lang="en-US" b="1" smtClean="0">
                <a:solidFill>
                  <a:srgbClr val="EAEBDE"/>
                </a:solidFill>
                <a:latin typeface="Helvetica" charset="0"/>
              </a:rPr>
              <a:t>Other</a:t>
            </a:r>
          </a:p>
          <a:p>
            <a:pPr algn="ctr" eaLnBrk="1" fontAlgn="base" hangingPunct="1">
              <a:spcBef>
                <a:spcPct val="0"/>
              </a:spcBef>
              <a:spcAft>
                <a:spcPct val="0"/>
              </a:spcAft>
            </a:pPr>
            <a:r>
              <a:rPr lang="en-US" b="1" smtClean="0">
                <a:solidFill>
                  <a:srgbClr val="EAEBDE"/>
                </a:solidFill>
                <a:latin typeface="Helvetica" charset="0"/>
              </a:rPr>
              <a:t>Component</a:t>
            </a:r>
          </a:p>
          <a:p>
            <a:pPr algn="ctr" eaLnBrk="1" fontAlgn="base" hangingPunct="1">
              <a:spcBef>
                <a:spcPct val="0"/>
              </a:spcBef>
              <a:spcAft>
                <a:spcPct val="0"/>
              </a:spcAft>
            </a:pPr>
            <a:r>
              <a:rPr lang="en-US" b="1" smtClean="0">
                <a:solidFill>
                  <a:srgbClr val="EAEBDE"/>
                </a:solidFill>
                <a:latin typeface="Helvetica" charset="0"/>
              </a:rPr>
              <a:t>Sciences</a:t>
            </a:r>
          </a:p>
        </p:txBody>
      </p:sp>
      <p:sp>
        <p:nvSpPr>
          <p:cNvPr id="23567" name="TextBox 24"/>
          <p:cNvSpPr txBox="1">
            <a:spLocks noChangeArrowheads="1"/>
          </p:cNvSpPr>
          <p:nvPr/>
        </p:nvSpPr>
        <p:spPr bwMode="auto">
          <a:xfrm>
            <a:off x="152400" y="6415089"/>
            <a:ext cx="15182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pPr>
            <a:r>
              <a:rPr lang="en-US" smtClean="0">
                <a:solidFill>
                  <a:prstClr val="black"/>
                </a:solidFill>
              </a:rPr>
              <a:t>© AMIA 2011</a:t>
            </a:r>
          </a:p>
        </p:txBody>
      </p:sp>
      <p:sp>
        <p:nvSpPr>
          <p:cNvPr id="26" name="Line 5"/>
          <p:cNvSpPr>
            <a:spLocks noChangeShapeType="1"/>
          </p:cNvSpPr>
          <p:nvPr/>
        </p:nvSpPr>
        <p:spPr bwMode="auto">
          <a:xfrm flipH="1">
            <a:off x="4086227" y="2438401"/>
            <a:ext cx="588962" cy="3571875"/>
          </a:xfrm>
          <a:prstGeom prst="line">
            <a:avLst/>
          </a:prstGeom>
          <a:noFill/>
          <a:ln w="28575">
            <a:solidFill>
              <a:schemeClr val="tx1"/>
            </a:solidFill>
            <a:round/>
            <a:headEnd type="triangle" w="med" len="med"/>
            <a:tailEnd type="non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Tree>
    <p:extLst>
      <p:ext uri="{BB962C8B-B14F-4D97-AF65-F5344CB8AC3E}">
        <p14:creationId xmlns:p14="http://schemas.microsoft.com/office/powerpoint/2010/main" val="16954563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427028"/>
                                        </p:tgtEl>
                                        <p:attrNameLst>
                                          <p:attrName>style.visibility</p:attrName>
                                        </p:attrNameLst>
                                      </p:cBhvr>
                                      <p:to>
                                        <p:strVal val="visible"/>
                                      </p:to>
                                    </p:set>
                                    <p:anim calcmode="lin" valueType="num">
                                      <p:cBhvr additive="base">
                                        <p:cTn id="30" dur="500" fill="hold"/>
                                        <p:tgtEl>
                                          <p:spTgt spid="427028"/>
                                        </p:tgtEl>
                                        <p:attrNameLst>
                                          <p:attrName>ppt_x</p:attrName>
                                        </p:attrNameLst>
                                      </p:cBhvr>
                                      <p:tavLst>
                                        <p:tav tm="0">
                                          <p:val>
                                            <p:strVal val="0-#ppt_w/2"/>
                                          </p:val>
                                        </p:tav>
                                        <p:tav tm="100000">
                                          <p:val>
                                            <p:strVal val="#ppt_x"/>
                                          </p:val>
                                        </p:tav>
                                      </p:tavLst>
                                    </p:anim>
                                    <p:anim calcmode="lin" valueType="num">
                                      <p:cBhvr additive="base">
                                        <p:cTn id="31" dur="500" fill="hold"/>
                                        <p:tgtEl>
                                          <p:spTgt spid="427028"/>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9" fill="hold" grpId="0" nodeType="clickEffect">
                                  <p:stCondLst>
                                    <p:cond delay="0"/>
                                  </p:stCondLst>
                                  <p:childTnLst>
                                    <p:set>
                                      <p:cBhvr>
                                        <p:cTn id="35" dur="1" fill="hold">
                                          <p:stCondLst>
                                            <p:cond delay="0"/>
                                          </p:stCondLst>
                                        </p:cTn>
                                        <p:tgtEl>
                                          <p:spTgt spid="427029"/>
                                        </p:tgtEl>
                                        <p:attrNameLst>
                                          <p:attrName>style.visibility</p:attrName>
                                        </p:attrNameLst>
                                      </p:cBhvr>
                                      <p:to>
                                        <p:strVal val="visible"/>
                                      </p:to>
                                    </p:set>
                                    <p:anim calcmode="lin" valueType="num">
                                      <p:cBhvr additive="base">
                                        <p:cTn id="36" dur="500" fill="hold"/>
                                        <p:tgtEl>
                                          <p:spTgt spid="427029"/>
                                        </p:tgtEl>
                                        <p:attrNameLst>
                                          <p:attrName>ppt_x</p:attrName>
                                        </p:attrNameLst>
                                      </p:cBhvr>
                                      <p:tavLst>
                                        <p:tav tm="0">
                                          <p:val>
                                            <p:strVal val="0-#ppt_w/2"/>
                                          </p:val>
                                        </p:tav>
                                        <p:tav tm="100000">
                                          <p:val>
                                            <p:strVal val="#ppt_x"/>
                                          </p:val>
                                        </p:tav>
                                      </p:tavLst>
                                    </p:anim>
                                    <p:anim calcmode="lin" valueType="num">
                                      <p:cBhvr additive="base">
                                        <p:cTn id="37" dur="500" fill="hold"/>
                                        <p:tgtEl>
                                          <p:spTgt spid="427029"/>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9" fill="hold" grpId="0" nodeType="clickEffect">
                                  <p:stCondLst>
                                    <p:cond delay="0"/>
                                  </p:stCondLst>
                                  <p:childTnLst>
                                    <p:set>
                                      <p:cBhvr>
                                        <p:cTn id="41" dur="1" fill="hold">
                                          <p:stCondLst>
                                            <p:cond delay="0"/>
                                          </p:stCondLst>
                                        </p:cTn>
                                        <p:tgtEl>
                                          <p:spTgt spid="427030"/>
                                        </p:tgtEl>
                                        <p:attrNameLst>
                                          <p:attrName>style.visibility</p:attrName>
                                        </p:attrNameLst>
                                      </p:cBhvr>
                                      <p:to>
                                        <p:strVal val="visible"/>
                                      </p:to>
                                    </p:set>
                                    <p:anim calcmode="lin" valueType="num">
                                      <p:cBhvr additive="base">
                                        <p:cTn id="42" dur="500" fill="hold"/>
                                        <p:tgtEl>
                                          <p:spTgt spid="427030"/>
                                        </p:tgtEl>
                                        <p:attrNameLst>
                                          <p:attrName>ppt_x</p:attrName>
                                        </p:attrNameLst>
                                      </p:cBhvr>
                                      <p:tavLst>
                                        <p:tav tm="0">
                                          <p:val>
                                            <p:strVal val="0-#ppt_w/2"/>
                                          </p:val>
                                        </p:tav>
                                        <p:tav tm="100000">
                                          <p:val>
                                            <p:strVal val="#ppt_x"/>
                                          </p:val>
                                        </p:tav>
                                      </p:tavLst>
                                    </p:anim>
                                    <p:anim calcmode="lin" valueType="num">
                                      <p:cBhvr additive="base">
                                        <p:cTn id="43" dur="500" fill="hold"/>
                                        <p:tgtEl>
                                          <p:spTgt spid="427030"/>
                                        </p:tgtEl>
                                        <p:attrNameLst>
                                          <p:attrName>ppt_y</p:attrName>
                                        </p:attrNameLst>
                                      </p:cBhvr>
                                      <p:tavLst>
                                        <p:tav tm="0">
                                          <p:val>
                                            <p:strVal val="0-#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427031"/>
                                        </p:tgtEl>
                                        <p:attrNameLst>
                                          <p:attrName>style.visibility</p:attrName>
                                        </p:attrNameLst>
                                      </p:cBhvr>
                                      <p:to>
                                        <p:strVal val="visible"/>
                                      </p:to>
                                    </p:set>
                                    <p:anim calcmode="lin" valueType="num">
                                      <p:cBhvr additive="base">
                                        <p:cTn id="48" dur="500" fill="hold"/>
                                        <p:tgtEl>
                                          <p:spTgt spid="427031"/>
                                        </p:tgtEl>
                                        <p:attrNameLst>
                                          <p:attrName>ppt_x</p:attrName>
                                        </p:attrNameLst>
                                      </p:cBhvr>
                                      <p:tavLst>
                                        <p:tav tm="0">
                                          <p:val>
                                            <p:strVal val="0-#ppt_w/2"/>
                                          </p:val>
                                        </p:tav>
                                        <p:tav tm="100000">
                                          <p:val>
                                            <p:strVal val="#ppt_x"/>
                                          </p:val>
                                        </p:tav>
                                      </p:tavLst>
                                    </p:anim>
                                    <p:anim calcmode="lin" valueType="num">
                                      <p:cBhvr additive="base">
                                        <p:cTn id="49" dur="500" fill="hold"/>
                                        <p:tgtEl>
                                          <p:spTgt spid="427031"/>
                                        </p:tgtEl>
                                        <p:attrNameLst>
                                          <p:attrName>ppt_y</p:attrName>
                                        </p:attrNameLst>
                                      </p:cBhvr>
                                      <p:tavLst>
                                        <p:tav tm="0">
                                          <p:val>
                                            <p:strVal val="0-#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9" fill="hold" grpId="0" nodeType="clickEffect">
                                  <p:stCondLst>
                                    <p:cond delay="0"/>
                                  </p:stCondLst>
                                  <p:childTnLst>
                                    <p:set>
                                      <p:cBhvr>
                                        <p:cTn id="53" dur="1" fill="hold">
                                          <p:stCondLst>
                                            <p:cond delay="0"/>
                                          </p:stCondLst>
                                        </p:cTn>
                                        <p:tgtEl>
                                          <p:spTgt spid="427032"/>
                                        </p:tgtEl>
                                        <p:attrNameLst>
                                          <p:attrName>style.visibility</p:attrName>
                                        </p:attrNameLst>
                                      </p:cBhvr>
                                      <p:to>
                                        <p:strVal val="visible"/>
                                      </p:to>
                                    </p:set>
                                    <p:anim calcmode="lin" valueType="num">
                                      <p:cBhvr additive="base">
                                        <p:cTn id="54" dur="500" fill="hold"/>
                                        <p:tgtEl>
                                          <p:spTgt spid="427032"/>
                                        </p:tgtEl>
                                        <p:attrNameLst>
                                          <p:attrName>ppt_x</p:attrName>
                                        </p:attrNameLst>
                                      </p:cBhvr>
                                      <p:tavLst>
                                        <p:tav tm="0">
                                          <p:val>
                                            <p:strVal val="0-#ppt_w/2"/>
                                          </p:val>
                                        </p:tav>
                                        <p:tav tm="100000">
                                          <p:val>
                                            <p:strVal val="#ppt_x"/>
                                          </p:val>
                                        </p:tav>
                                      </p:tavLst>
                                    </p:anim>
                                    <p:anim calcmode="lin" valueType="num">
                                      <p:cBhvr additive="base">
                                        <p:cTn id="55" dur="500" fill="hold"/>
                                        <p:tgtEl>
                                          <p:spTgt spid="4270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28" grpId="0" animBg="1" autoUpdateAnimBg="0"/>
      <p:bldP spid="427029" grpId="0" animBg="1" autoUpdateAnimBg="0"/>
      <p:bldP spid="427030" grpId="0" animBg="1" autoUpdateAnimBg="0"/>
      <p:bldP spid="427031" grpId="0" animBg="1" autoUpdateAnimBg="0"/>
      <p:bldP spid="427032" grpId="0" animBg="1" autoUpdateAnimBg="0"/>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3865" y="152400"/>
            <a:ext cx="8301037" cy="838200"/>
          </a:xfrm>
        </p:spPr>
        <p:txBody>
          <a:bodyPr>
            <a:normAutofit fontScale="90000"/>
          </a:bodyPr>
          <a:lstStyle/>
          <a:p>
            <a:pPr eaLnBrk="1" hangingPunct="1">
              <a:defRPr/>
            </a:pPr>
            <a:r>
              <a:rPr lang="en-US" smtClean="0">
                <a:latin typeface="Arial" charset="0"/>
                <a:ea typeface="+mj-ea"/>
                <a:cs typeface="Arial" charset="0"/>
              </a:rPr>
              <a:t>Interdisciplinary Nature of</a:t>
            </a:r>
            <a:br>
              <a:rPr lang="en-US" smtClean="0">
                <a:latin typeface="Arial" charset="0"/>
                <a:ea typeface="+mj-ea"/>
                <a:cs typeface="Arial" charset="0"/>
              </a:rPr>
            </a:br>
            <a:r>
              <a:rPr lang="en-US" smtClean="0">
                <a:latin typeface="Arial" charset="0"/>
                <a:ea typeface="+mj-ea"/>
                <a:cs typeface="Arial" charset="0"/>
              </a:rPr>
              <a:t>Biomedical Informatics</a:t>
            </a:r>
          </a:p>
        </p:txBody>
      </p:sp>
      <p:sp>
        <p:nvSpPr>
          <p:cNvPr id="19459" name="Rectangle 3"/>
          <p:cNvSpPr>
            <a:spLocks noChangeArrowheads="1"/>
          </p:cNvSpPr>
          <p:nvPr/>
        </p:nvSpPr>
        <p:spPr bwMode="auto">
          <a:xfrm>
            <a:off x="3511550" y="3028949"/>
            <a:ext cx="2146300" cy="1111251"/>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60" name="Rectangle 4"/>
          <p:cNvSpPr>
            <a:spLocks noChangeArrowheads="1"/>
          </p:cNvSpPr>
          <p:nvPr/>
        </p:nvSpPr>
        <p:spPr bwMode="auto">
          <a:xfrm>
            <a:off x="3865745" y="3238501"/>
            <a:ext cx="1439498" cy="705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z="2000" smtClean="0">
                <a:solidFill>
                  <a:prstClr val="black"/>
                </a:solidFill>
                <a:ea typeface="ＭＳ Ｐゴシック" charset="0"/>
              </a:rPr>
              <a:t>Biomedical</a:t>
            </a:r>
          </a:p>
          <a:p>
            <a:pPr algn="ctr" fontAlgn="base">
              <a:spcBef>
                <a:spcPct val="0"/>
              </a:spcBef>
              <a:spcAft>
                <a:spcPct val="0"/>
              </a:spcAft>
            </a:pPr>
            <a:r>
              <a:rPr lang="en-US" sz="2000" smtClean="0">
                <a:solidFill>
                  <a:prstClr val="black"/>
                </a:solidFill>
                <a:ea typeface="ＭＳ Ｐゴシック" charset="0"/>
              </a:rPr>
              <a:t>Informatics</a:t>
            </a:r>
          </a:p>
        </p:txBody>
      </p:sp>
      <p:grpSp>
        <p:nvGrpSpPr>
          <p:cNvPr id="19461" name="Group 5"/>
          <p:cNvGrpSpPr>
            <a:grpSpLocks/>
          </p:cNvGrpSpPr>
          <p:nvPr/>
        </p:nvGrpSpPr>
        <p:grpSpPr bwMode="auto">
          <a:xfrm>
            <a:off x="174626" y="2797171"/>
            <a:ext cx="3305175" cy="730250"/>
            <a:chOff x="110" y="1994"/>
            <a:chExt cx="2082" cy="460"/>
          </a:xfrm>
        </p:grpSpPr>
        <p:sp>
          <p:nvSpPr>
            <p:cNvPr id="19489" name="Rectangle 6"/>
            <p:cNvSpPr>
              <a:spLocks noChangeArrowheads="1"/>
            </p:cNvSpPr>
            <p:nvPr/>
          </p:nvSpPr>
          <p:spPr bwMode="auto">
            <a:xfrm>
              <a:off x="144" y="1994"/>
              <a:ext cx="1248"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90" name="Rectangle 7"/>
            <p:cNvSpPr>
              <a:spLocks noChangeArrowheads="1"/>
            </p:cNvSpPr>
            <p:nvPr/>
          </p:nvSpPr>
          <p:spPr bwMode="auto">
            <a:xfrm>
              <a:off x="110" y="2038"/>
              <a:ext cx="1319" cy="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Cognitive Science</a:t>
              </a:r>
            </a:p>
            <a:p>
              <a:pPr algn="ctr" fontAlgn="base">
                <a:spcBef>
                  <a:spcPct val="0"/>
                </a:spcBef>
                <a:spcAft>
                  <a:spcPct val="0"/>
                </a:spcAft>
              </a:pPr>
              <a:r>
                <a:rPr lang="en-US" smtClean="0">
                  <a:solidFill>
                    <a:prstClr val="black"/>
                  </a:solidFill>
                  <a:ea typeface="ＭＳ Ｐゴシック" charset="0"/>
                </a:rPr>
                <a:t>&amp; Decision Making</a:t>
              </a:r>
            </a:p>
          </p:txBody>
        </p:sp>
        <p:sp>
          <p:nvSpPr>
            <p:cNvPr id="19491" name="Line 8"/>
            <p:cNvSpPr>
              <a:spLocks noChangeShapeType="1"/>
            </p:cNvSpPr>
            <p:nvPr/>
          </p:nvSpPr>
          <p:spPr bwMode="auto">
            <a:xfrm>
              <a:off x="1392" y="2256"/>
              <a:ext cx="800" cy="128"/>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2" name="Group 9"/>
          <p:cNvGrpSpPr>
            <a:grpSpLocks/>
          </p:cNvGrpSpPr>
          <p:nvPr/>
        </p:nvGrpSpPr>
        <p:grpSpPr bwMode="auto">
          <a:xfrm>
            <a:off x="387350" y="3894139"/>
            <a:ext cx="3092450" cy="973137"/>
            <a:chOff x="244" y="2685"/>
            <a:chExt cx="1948" cy="613"/>
          </a:xfrm>
        </p:grpSpPr>
        <p:sp>
          <p:nvSpPr>
            <p:cNvPr id="19486" name="Rectangle 10"/>
            <p:cNvSpPr>
              <a:spLocks noChangeArrowheads="1"/>
            </p:cNvSpPr>
            <p:nvPr/>
          </p:nvSpPr>
          <p:spPr bwMode="auto">
            <a:xfrm>
              <a:off x="244" y="282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7" name="Rectangle 11"/>
            <p:cNvSpPr>
              <a:spLocks noChangeArrowheads="1"/>
            </p:cNvSpPr>
            <p:nvPr/>
          </p:nvSpPr>
          <p:spPr bwMode="auto">
            <a:xfrm>
              <a:off x="299" y="2892"/>
              <a:ext cx="964" cy="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Management</a:t>
              </a:r>
            </a:p>
            <a:p>
              <a:pPr algn="ctr" fontAlgn="base">
                <a:spcBef>
                  <a:spcPct val="0"/>
                </a:spcBef>
                <a:spcAft>
                  <a:spcPct val="0"/>
                </a:spcAft>
              </a:pPr>
              <a:r>
                <a:rPr lang="en-US" smtClean="0">
                  <a:solidFill>
                    <a:prstClr val="black"/>
                  </a:solidFill>
                  <a:ea typeface="ＭＳ Ｐゴシック" charset="0"/>
                </a:rPr>
                <a:t>Sciences</a:t>
              </a:r>
            </a:p>
          </p:txBody>
        </p:sp>
        <p:sp>
          <p:nvSpPr>
            <p:cNvPr id="19488" name="Line 12"/>
            <p:cNvSpPr>
              <a:spLocks noChangeShapeType="1"/>
            </p:cNvSpPr>
            <p:nvPr/>
          </p:nvSpPr>
          <p:spPr bwMode="auto">
            <a:xfrm flipV="1">
              <a:off x="1385" y="2685"/>
              <a:ext cx="807" cy="427"/>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3" name="Group 13"/>
          <p:cNvGrpSpPr>
            <a:grpSpLocks/>
          </p:cNvGrpSpPr>
          <p:nvPr/>
        </p:nvGrpSpPr>
        <p:grpSpPr bwMode="auto">
          <a:xfrm>
            <a:off x="2197100" y="4122741"/>
            <a:ext cx="1778000" cy="1865312"/>
            <a:chOff x="1384" y="2829"/>
            <a:chExt cx="1120" cy="1175"/>
          </a:xfrm>
        </p:grpSpPr>
        <p:sp>
          <p:nvSpPr>
            <p:cNvPr id="19483" name="Rectangle 14"/>
            <p:cNvSpPr>
              <a:spLocks noChangeArrowheads="1"/>
            </p:cNvSpPr>
            <p:nvPr/>
          </p:nvSpPr>
          <p:spPr bwMode="auto">
            <a:xfrm>
              <a:off x="1384" y="354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4" name="Rectangle 15"/>
            <p:cNvSpPr>
              <a:spLocks noChangeArrowheads="1"/>
            </p:cNvSpPr>
            <p:nvPr/>
          </p:nvSpPr>
          <p:spPr bwMode="auto">
            <a:xfrm>
              <a:off x="1611" y="3596"/>
              <a:ext cx="705" cy="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Clinical</a:t>
              </a:r>
            </a:p>
            <a:p>
              <a:pPr algn="ctr" fontAlgn="base">
                <a:spcBef>
                  <a:spcPct val="0"/>
                </a:spcBef>
                <a:spcAft>
                  <a:spcPct val="0"/>
                </a:spcAft>
              </a:pPr>
              <a:r>
                <a:rPr lang="en-US" smtClean="0">
                  <a:solidFill>
                    <a:prstClr val="black"/>
                  </a:solidFill>
                  <a:ea typeface="ＭＳ Ｐゴシック" charset="0"/>
                </a:rPr>
                <a:t>Sciences</a:t>
              </a:r>
            </a:p>
          </p:txBody>
        </p:sp>
        <p:sp>
          <p:nvSpPr>
            <p:cNvPr id="19485" name="Line 16"/>
            <p:cNvSpPr>
              <a:spLocks noChangeShapeType="1"/>
            </p:cNvSpPr>
            <p:nvPr/>
          </p:nvSpPr>
          <p:spPr bwMode="auto">
            <a:xfrm flipV="1">
              <a:off x="1949" y="2829"/>
              <a:ext cx="531" cy="727"/>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4" name="Group 17"/>
          <p:cNvGrpSpPr>
            <a:grpSpLocks/>
          </p:cNvGrpSpPr>
          <p:nvPr/>
        </p:nvGrpSpPr>
        <p:grpSpPr bwMode="auto">
          <a:xfrm>
            <a:off x="5176838" y="4122739"/>
            <a:ext cx="1985962" cy="1884363"/>
            <a:chOff x="3261" y="2829"/>
            <a:chExt cx="1251" cy="1187"/>
          </a:xfrm>
        </p:grpSpPr>
        <p:sp>
          <p:nvSpPr>
            <p:cNvPr id="19480" name="Rectangle 18"/>
            <p:cNvSpPr>
              <a:spLocks noChangeArrowheads="1"/>
            </p:cNvSpPr>
            <p:nvPr/>
          </p:nvSpPr>
          <p:spPr bwMode="auto">
            <a:xfrm>
              <a:off x="3340" y="3556"/>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81" name="Rectangle 19"/>
            <p:cNvSpPr>
              <a:spLocks noChangeArrowheads="1"/>
            </p:cNvSpPr>
            <p:nvPr/>
          </p:nvSpPr>
          <p:spPr bwMode="auto">
            <a:xfrm>
              <a:off x="3290" y="3608"/>
              <a:ext cx="1222" cy="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Basic Biomedical</a:t>
              </a:r>
            </a:p>
            <a:p>
              <a:pPr algn="ctr" fontAlgn="base">
                <a:spcBef>
                  <a:spcPct val="0"/>
                </a:spcBef>
                <a:spcAft>
                  <a:spcPct val="0"/>
                </a:spcAft>
              </a:pPr>
              <a:r>
                <a:rPr lang="en-US" smtClean="0">
                  <a:solidFill>
                    <a:prstClr val="black"/>
                  </a:solidFill>
                  <a:ea typeface="ＭＳ Ｐゴシック" charset="0"/>
                </a:rPr>
                <a:t>Sciences</a:t>
              </a:r>
            </a:p>
          </p:txBody>
        </p:sp>
        <p:sp>
          <p:nvSpPr>
            <p:cNvPr id="19482" name="Line 20"/>
            <p:cNvSpPr>
              <a:spLocks noChangeShapeType="1"/>
            </p:cNvSpPr>
            <p:nvPr/>
          </p:nvSpPr>
          <p:spPr bwMode="auto">
            <a:xfrm flipH="1" flipV="1">
              <a:off x="3261" y="2829"/>
              <a:ext cx="655" cy="739"/>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5" name="Group 21"/>
          <p:cNvGrpSpPr>
            <a:grpSpLocks/>
          </p:cNvGrpSpPr>
          <p:nvPr/>
        </p:nvGrpSpPr>
        <p:grpSpPr bwMode="auto">
          <a:xfrm>
            <a:off x="5634038" y="3913190"/>
            <a:ext cx="3236912" cy="874712"/>
            <a:chOff x="3549" y="2697"/>
            <a:chExt cx="2039" cy="551"/>
          </a:xfrm>
        </p:grpSpPr>
        <p:sp>
          <p:nvSpPr>
            <p:cNvPr id="19477" name="Rectangle 22"/>
            <p:cNvSpPr>
              <a:spLocks noChangeArrowheads="1"/>
            </p:cNvSpPr>
            <p:nvPr/>
          </p:nvSpPr>
          <p:spPr bwMode="auto">
            <a:xfrm>
              <a:off x="4468" y="2788"/>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8" name="Rectangle 23"/>
            <p:cNvSpPr>
              <a:spLocks noChangeArrowheads="1"/>
            </p:cNvSpPr>
            <p:nvPr/>
          </p:nvSpPr>
          <p:spPr bwMode="auto">
            <a:xfrm>
              <a:off x="4531" y="2832"/>
              <a:ext cx="996" cy="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Epidemiology</a:t>
              </a:r>
            </a:p>
            <a:p>
              <a:pPr algn="ctr" fontAlgn="base">
                <a:spcBef>
                  <a:spcPct val="0"/>
                </a:spcBef>
                <a:spcAft>
                  <a:spcPct val="0"/>
                </a:spcAft>
              </a:pPr>
              <a:r>
                <a:rPr lang="en-US" smtClean="0">
                  <a:solidFill>
                    <a:prstClr val="black"/>
                  </a:solidFill>
                  <a:ea typeface="ＭＳ Ｐゴシック" charset="0"/>
                </a:rPr>
                <a:t>And Statistics</a:t>
              </a:r>
            </a:p>
          </p:txBody>
        </p:sp>
        <p:sp>
          <p:nvSpPr>
            <p:cNvPr id="19479" name="Line 24"/>
            <p:cNvSpPr>
              <a:spLocks noChangeShapeType="1"/>
            </p:cNvSpPr>
            <p:nvPr/>
          </p:nvSpPr>
          <p:spPr bwMode="auto">
            <a:xfrm flipH="1" flipV="1">
              <a:off x="3549" y="2697"/>
              <a:ext cx="931" cy="343"/>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6" name="Group 25"/>
          <p:cNvGrpSpPr>
            <a:grpSpLocks/>
          </p:cNvGrpSpPr>
          <p:nvPr/>
        </p:nvGrpSpPr>
        <p:grpSpPr bwMode="auto">
          <a:xfrm>
            <a:off x="5634038" y="2797175"/>
            <a:ext cx="3217862" cy="730251"/>
            <a:chOff x="3549" y="1994"/>
            <a:chExt cx="2027" cy="460"/>
          </a:xfrm>
        </p:grpSpPr>
        <p:sp>
          <p:nvSpPr>
            <p:cNvPr id="19474" name="Rectangle 26"/>
            <p:cNvSpPr>
              <a:spLocks noChangeArrowheads="1"/>
            </p:cNvSpPr>
            <p:nvPr/>
          </p:nvSpPr>
          <p:spPr bwMode="auto">
            <a:xfrm>
              <a:off x="4456" y="1994"/>
              <a:ext cx="1120" cy="46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5" name="Rectangle 27"/>
            <p:cNvSpPr>
              <a:spLocks noChangeArrowheads="1"/>
            </p:cNvSpPr>
            <p:nvPr/>
          </p:nvSpPr>
          <p:spPr bwMode="auto">
            <a:xfrm>
              <a:off x="4465" y="2120"/>
              <a:ext cx="108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Bioengineering</a:t>
              </a:r>
            </a:p>
          </p:txBody>
        </p:sp>
        <p:sp>
          <p:nvSpPr>
            <p:cNvPr id="19476" name="Line 28"/>
            <p:cNvSpPr>
              <a:spLocks noChangeShapeType="1"/>
            </p:cNvSpPr>
            <p:nvPr/>
          </p:nvSpPr>
          <p:spPr bwMode="auto">
            <a:xfrm flipH="1">
              <a:off x="3549" y="2241"/>
              <a:ext cx="907" cy="155"/>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grpSp>
        <p:nvGrpSpPr>
          <p:cNvPr id="19467" name="Group 29"/>
          <p:cNvGrpSpPr>
            <a:grpSpLocks/>
          </p:cNvGrpSpPr>
          <p:nvPr/>
        </p:nvGrpSpPr>
        <p:grpSpPr bwMode="auto">
          <a:xfrm>
            <a:off x="2216150" y="1295400"/>
            <a:ext cx="4826000" cy="1701800"/>
            <a:chOff x="1396" y="1048"/>
            <a:chExt cx="3040" cy="1072"/>
          </a:xfrm>
        </p:grpSpPr>
        <p:sp>
          <p:nvSpPr>
            <p:cNvPr id="19468" name="Rectangle 30"/>
            <p:cNvSpPr>
              <a:spLocks noChangeArrowheads="1"/>
            </p:cNvSpPr>
            <p:nvPr/>
          </p:nvSpPr>
          <p:spPr bwMode="auto">
            <a:xfrm>
              <a:off x="1396" y="1060"/>
              <a:ext cx="1252" cy="60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69" name="Rectangle 31"/>
            <p:cNvSpPr>
              <a:spLocks noChangeArrowheads="1"/>
            </p:cNvSpPr>
            <p:nvPr/>
          </p:nvSpPr>
          <p:spPr bwMode="auto">
            <a:xfrm>
              <a:off x="3148" y="1048"/>
              <a:ext cx="1288" cy="604"/>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pPr>
              <a:endParaRPr lang="en-US" smtClean="0">
                <a:solidFill>
                  <a:prstClr val="black"/>
                </a:solidFill>
                <a:ea typeface="ＭＳ Ｐゴシック" charset="0"/>
              </a:endParaRPr>
            </a:p>
          </p:txBody>
        </p:sp>
        <p:sp>
          <p:nvSpPr>
            <p:cNvPr id="19470" name="Rectangle 32"/>
            <p:cNvSpPr>
              <a:spLocks noChangeArrowheads="1"/>
            </p:cNvSpPr>
            <p:nvPr/>
          </p:nvSpPr>
          <p:spPr bwMode="auto">
            <a:xfrm>
              <a:off x="1535" y="1064"/>
              <a:ext cx="1024" cy="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Computer Science (hardware)</a:t>
              </a:r>
            </a:p>
          </p:txBody>
        </p:sp>
        <p:sp>
          <p:nvSpPr>
            <p:cNvPr id="19471" name="Rectangle 33"/>
            <p:cNvSpPr>
              <a:spLocks noChangeArrowheads="1"/>
            </p:cNvSpPr>
            <p:nvPr/>
          </p:nvSpPr>
          <p:spPr bwMode="auto">
            <a:xfrm>
              <a:off x="3263" y="1052"/>
              <a:ext cx="1024" cy="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pPr algn="ctr" fontAlgn="base">
                <a:spcBef>
                  <a:spcPct val="0"/>
                </a:spcBef>
                <a:spcAft>
                  <a:spcPct val="0"/>
                </a:spcAft>
              </a:pPr>
              <a:r>
                <a:rPr lang="en-US" smtClean="0">
                  <a:solidFill>
                    <a:prstClr val="black"/>
                  </a:solidFill>
                  <a:ea typeface="ＭＳ Ｐゴシック" charset="0"/>
                </a:rPr>
                <a:t>Computer Science (software)</a:t>
              </a:r>
            </a:p>
          </p:txBody>
        </p:sp>
        <p:sp>
          <p:nvSpPr>
            <p:cNvPr id="19472" name="Line 34"/>
            <p:cNvSpPr>
              <a:spLocks noChangeShapeType="1"/>
            </p:cNvSpPr>
            <p:nvPr/>
          </p:nvSpPr>
          <p:spPr bwMode="auto">
            <a:xfrm>
              <a:off x="2081" y="1697"/>
              <a:ext cx="411" cy="411"/>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sp>
          <p:nvSpPr>
            <p:cNvPr id="19473" name="Line 35"/>
            <p:cNvSpPr>
              <a:spLocks noChangeShapeType="1"/>
            </p:cNvSpPr>
            <p:nvPr/>
          </p:nvSpPr>
          <p:spPr bwMode="auto">
            <a:xfrm flipH="1">
              <a:off x="3261" y="1673"/>
              <a:ext cx="511" cy="447"/>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US" smtClean="0">
                <a:solidFill>
                  <a:prstClr val="black"/>
                </a:solidFill>
                <a:latin typeface="Arial" charset="0"/>
                <a:ea typeface="ＭＳ Ｐゴシック" charset="0"/>
              </a:endParaRPr>
            </a:p>
          </p:txBody>
        </p:sp>
      </p:grpSp>
    </p:spTree>
    <p:extLst>
      <p:ext uri="{BB962C8B-B14F-4D97-AF65-F5344CB8AC3E}">
        <p14:creationId xmlns:p14="http://schemas.microsoft.com/office/powerpoint/2010/main" val="203183053"/>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Primary BMI Domains of Interest</a:t>
            </a:r>
            <a:endParaRPr lang="en-US" sz="3200" dirty="0"/>
          </a:p>
        </p:txBody>
      </p:sp>
      <p:sp>
        <p:nvSpPr>
          <p:cNvPr id="3" name="Content Placeholder 2"/>
          <p:cNvSpPr>
            <a:spLocks noGrp="1"/>
          </p:cNvSpPr>
          <p:nvPr>
            <p:ph idx="1"/>
          </p:nvPr>
        </p:nvSpPr>
        <p:spPr/>
        <p:txBody>
          <a:bodyPr>
            <a:normAutofit fontScale="85000" lnSpcReduction="10000"/>
          </a:bodyPr>
          <a:lstStyle/>
          <a:p>
            <a:r>
              <a:rPr lang="en-US" b="1" dirty="0" smtClean="0"/>
              <a:t>Bioinformatics:</a:t>
            </a:r>
            <a:r>
              <a:rPr lang="en-US" dirty="0" smtClean="0"/>
              <a:t> Store, analyze and mine biomedical and genomic data. Integrate multiple data modalities to advance our understanding of biological processes.</a:t>
            </a:r>
          </a:p>
          <a:p>
            <a:r>
              <a:rPr lang="en-US" b="1" dirty="0" smtClean="0"/>
              <a:t>Clinical Informatics:</a:t>
            </a:r>
            <a:r>
              <a:rPr lang="en-US" dirty="0" smtClean="0"/>
              <a:t> Application of informatics for clinical care. e.g. Effective use of hospital records to improve quality</a:t>
            </a:r>
          </a:p>
          <a:p>
            <a:pPr lvl="1"/>
            <a:r>
              <a:rPr lang="en-US" b="1" dirty="0" smtClean="0"/>
              <a:t>Imaging Informatics: </a:t>
            </a:r>
            <a:r>
              <a:rPr lang="en-US" dirty="0" smtClean="0"/>
              <a:t>Quantitative and reproducible  interpretation, storage and structured representation. </a:t>
            </a:r>
          </a:p>
          <a:p>
            <a:r>
              <a:rPr lang="en-US" b="1" dirty="0" smtClean="0"/>
              <a:t>Public Health Informatics:</a:t>
            </a:r>
            <a:r>
              <a:rPr lang="en-US" dirty="0" smtClean="0"/>
              <a:t> Usually limited to development of interoperable systems for adverse reaction registries, </a:t>
            </a:r>
            <a:r>
              <a:rPr lang="en-US" dirty="0" err="1" smtClean="0"/>
              <a:t>biosurveillance</a:t>
            </a:r>
            <a:r>
              <a:rPr lang="en-US" dirty="0"/>
              <a:t> </a:t>
            </a:r>
            <a:r>
              <a:rPr lang="en-US" dirty="0" smtClean="0"/>
              <a:t>etc.</a:t>
            </a:r>
          </a:p>
          <a:p>
            <a:r>
              <a:rPr lang="en-US" b="1" dirty="0" smtClean="0"/>
              <a:t>Consumer Health Informatics:</a:t>
            </a:r>
            <a:r>
              <a:rPr lang="en-US" dirty="0" smtClean="0"/>
              <a:t> Patient focused informatics, health literacy, communication sciences etc.</a:t>
            </a:r>
            <a:endParaRPr lang="en-US" b="1" dirty="0"/>
          </a:p>
        </p:txBody>
      </p:sp>
    </p:spTree>
    <p:extLst>
      <p:ext uri="{BB962C8B-B14F-4D97-AF65-F5344CB8AC3E}">
        <p14:creationId xmlns:p14="http://schemas.microsoft.com/office/powerpoint/2010/main" val="815605094"/>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za">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HS-AMIA-slide-shows">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laz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37105</TotalTime>
  <Words>2274</Words>
  <Application>Microsoft Macintosh PowerPoint</Application>
  <PresentationFormat>On-screen Show (4:3)</PresentationFormat>
  <Paragraphs>306</Paragraphs>
  <Slides>33</Slides>
  <Notes>20</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9" baseType="lpstr">
      <vt:lpstr>Calibri</vt:lpstr>
      <vt:lpstr>Century Gothic</vt:lpstr>
      <vt:lpstr>Helvetica</vt:lpstr>
      <vt:lpstr>ＭＳ Ｐゴシック</vt:lpstr>
      <vt:lpstr>msgothic</vt:lpstr>
      <vt:lpstr>Siemens Sans Black</vt:lpstr>
      <vt:lpstr>Times New Roman</vt:lpstr>
      <vt:lpstr>Wingdings</vt:lpstr>
      <vt:lpstr>Wingdings 2</vt:lpstr>
      <vt:lpstr>宋体</vt:lpstr>
      <vt:lpstr>Arial</vt:lpstr>
      <vt:lpstr>Office Theme</vt:lpstr>
      <vt:lpstr>Plaza</vt:lpstr>
      <vt:lpstr>EHS-AMIA-slide-shows</vt:lpstr>
      <vt:lpstr>1_Plaza</vt:lpstr>
      <vt:lpstr>Document</vt:lpstr>
      <vt:lpstr>PowerPoint Presentation</vt:lpstr>
      <vt:lpstr>Informatics</vt:lpstr>
      <vt:lpstr>Early example of informatics</vt:lpstr>
      <vt:lpstr>Biomedical Informatics</vt:lpstr>
      <vt:lpstr>Fundamental Theorem of Biomedical Informatics*</vt:lpstr>
      <vt:lpstr>BMI &amp; Technological Advances</vt:lpstr>
      <vt:lpstr>Biomedical Informatics in Perspective</vt:lpstr>
      <vt:lpstr>Interdisciplinary Nature of Biomedical Informatics</vt:lpstr>
      <vt:lpstr>Primary BMI Domains of Interest</vt:lpstr>
      <vt:lpstr>Overview</vt:lpstr>
      <vt:lpstr>Biomedical Informatics</vt:lpstr>
      <vt:lpstr>Biomedical Informatics: Corollaries to the Definition</vt:lpstr>
      <vt:lpstr>Biomedical Informatics: Corollaries to the Definition</vt:lpstr>
      <vt:lpstr>Biomedical Informatics in Perspective</vt:lpstr>
      <vt:lpstr>Biomedical Informatics in Perspective</vt:lpstr>
      <vt:lpstr>Informatics in Action: Response Assessment, Outcome Prediction,  and Adaptive Therapies</vt:lpstr>
      <vt:lpstr>Multidisciplinary Team</vt:lpstr>
      <vt:lpstr>Glioblastoma Multiforme (GBM)</vt:lpstr>
      <vt:lpstr>Imaging Informatics to </vt:lpstr>
      <vt:lpstr>Response Evaluation: McDonald Criteria</vt:lpstr>
      <vt:lpstr>Used as a Clinical Decision Point</vt:lpstr>
      <vt:lpstr>How can we improve this?</vt:lpstr>
      <vt:lpstr>1. Use Advanced Imaging Diffusion Weighted Magnetic Resonance Imaging</vt:lpstr>
      <vt:lpstr>2. Combine Imaging Modalities Diffusion Weighted Magnetic Resonance Imaging</vt:lpstr>
      <vt:lpstr>Dose &amp; RT Integration</vt:lpstr>
      <vt:lpstr>Treatment and Response Assessment</vt:lpstr>
      <vt:lpstr>Challenges with combining data from multiple time points</vt:lpstr>
      <vt:lpstr>Imaging Informatics to </vt:lpstr>
      <vt:lpstr>Expectations</vt:lpstr>
      <vt:lpstr>PowerPoint Presentation</vt:lpstr>
      <vt:lpstr>PowerPoint Presentation</vt:lpstr>
      <vt:lpstr>Chapter 2 Questions</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OxCAHT</dc:title>
  <dc:creator>Gari D. Clifford</dc:creator>
  <cp:lastModifiedBy>Sharma, Ashish</cp:lastModifiedBy>
  <cp:revision>313</cp:revision>
  <dcterms:created xsi:type="dcterms:W3CDTF">2012-07-12T17:19:53Z</dcterms:created>
  <dcterms:modified xsi:type="dcterms:W3CDTF">2016-08-29T03:19:32Z</dcterms:modified>
</cp:coreProperties>
</file>